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29"/>
  </p:notesMasterIdLst>
  <p:handoutMasterIdLst>
    <p:handoutMasterId r:id="rId30"/>
  </p:handoutMasterIdLst>
  <p:sldIdLst>
    <p:sldId id="266" r:id="rId6"/>
    <p:sldId id="267" r:id="rId7"/>
    <p:sldId id="284" r:id="rId8"/>
    <p:sldId id="283" r:id="rId9"/>
    <p:sldId id="278" r:id="rId10"/>
    <p:sldId id="280" r:id="rId11"/>
    <p:sldId id="279" r:id="rId12"/>
    <p:sldId id="281" r:id="rId13"/>
    <p:sldId id="285" r:id="rId14"/>
    <p:sldId id="286" r:id="rId15"/>
    <p:sldId id="287" r:id="rId16"/>
    <p:sldId id="288" r:id="rId17"/>
    <p:sldId id="289" r:id="rId18"/>
    <p:sldId id="290" r:id="rId19"/>
    <p:sldId id="291" r:id="rId20"/>
    <p:sldId id="292" r:id="rId21"/>
    <p:sldId id="293" r:id="rId22"/>
    <p:sldId id="294" r:id="rId23"/>
    <p:sldId id="296" r:id="rId24"/>
    <p:sldId id="295" r:id="rId25"/>
    <p:sldId id="298" r:id="rId26"/>
    <p:sldId id="299" r:id="rId27"/>
    <p:sldId id="29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DC13BF39-A718-4A8E-B1A1-CE98A3468492}"/>
    <pc:docChg chg="custSel addSld delSld modSld sldOrd">
      <pc:chgData name="Kendra Northington Stone" userId="7c17964f-4533-4e1e-9ef0-3b8815c785c3" providerId="ADAL" clId="{DC13BF39-A718-4A8E-B1A1-CE98A3468492}" dt="2025-04-22T02:45:45.483" v="689" actId="20577"/>
      <pc:docMkLst>
        <pc:docMk/>
      </pc:docMkLst>
      <pc:sldChg chg="addSp modSp mod">
        <pc:chgData name="Kendra Northington Stone" userId="7c17964f-4533-4e1e-9ef0-3b8815c785c3" providerId="ADAL" clId="{DC13BF39-A718-4A8E-B1A1-CE98A3468492}" dt="2025-04-21T23:54:23.383" v="685" actId="20577"/>
        <pc:sldMkLst>
          <pc:docMk/>
          <pc:sldMk cId="2932923662" sldId="266"/>
        </pc:sldMkLst>
        <pc:spChg chg="mod">
          <ac:chgData name="Kendra Northington Stone" userId="7c17964f-4533-4e1e-9ef0-3b8815c785c3" providerId="ADAL" clId="{DC13BF39-A718-4A8E-B1A1-CE98A3468492}" dt="2025-04-21T23:54:23.383" v="685" actId="20577"/>
          <ac:spMkLst>
            <pc:docMk/>
            <pc:sldMk cId="2932923662" sldId="266"/>
            <ac:spMk id="3" creationId="{EFF6BABF-6BD6-34C6-8A14-037766BAE839}"/>
          </ac:spMkLst>
        </pc:spChg>
        <pc:picChg chg="add mod">
          <ac:chgData name="Kendra Northington Stone" userId="7c17964f-4533-4e1e-9ef0-3b8815c785c3" providerId="ADAL" clId="{DC13BF39-A718-4A8E-B1A1-CE98A3468492}" dt="2025-04-21T19:32:51.175" v="66" actId="1038"/>
          <ac:picMkLst>
            <pc:docMk/>
            <pc:sldMk cId="2932923662" sldId="266"/>
            <ac:picMk id="5" creationId="{EC70A0C6-DFB2-8E67-4D63-DC531655049D}"/>
          </ac:picMkLst>
        </pc:picChg>
      </pc:sldChg>
      <pc:sldChg chg="modSp mod">
        <pc:chgData name="Kendra Northington Stone" userId="7c17964f-4533-4e1e-9ef0-3b8815c785c3" providerId="ADAL" clId="{DC13BF39-A718-4A8E-B1A1-CE98A3468492}" dt="2025-04-21T19:33:08.835" v="77" actId="20577"/>
        <pc:sldMkLst>
          <pc:docMk/>
          <pc:sldMk cId="3474668401" sldId="267"/>
        </pc:sldMkLst>
        <pc:spChg chg="mod">
          <ac:chgData name="Kendra Northington Stone" userId="7c17964f-4533-4e1e-9ef0-3b8815c785c3" providerId="ADAL" clId="{DC13BF39-A718-4A8E-B1A1-CE98A3468492}" dt="2025-04-21T19:33:08.835" v="77" actId="20577"/>
          <ac:spMkLst>
            <pc:docMk/>
            <pc:sldMk cId="3474668401" sldId="267"/>
            <ac:spMk id="4" creationId="{0B3DA572-CF0A-AB2C-7EED-487D6FDCA0D7}"/>
          </ac:spMkLst>
        </pc:spChg>
      </pc:sldChg>
      <pc:sldChg chg="del">
        <pc:chgData name="Kendra Northington Stone" userId="7c17964f-4533-4e1e-9ef0-3b8815c785c3" providerId="ADAL" clId="{DC13BF39-A718-4A8E-B1A1-CE98A3468492}" dt="2025-04-21T19:35:26.439" v="78" actId="47"/>
        <pc:sldMkLst>
          <pc:docMk/>
          <pc:sldMk cId="3647884518" sldId="269"/>
        </pc:sldMkLst>
      </pc:sldChg>
      <pc:sldChg chg="del">
        <pc:chgData name="Kendra Northington Stone" userId="7c17964f-4533-4e1e-9ef0-3b8815c785c3" providerId="ADAL" clId="{DC13BF39-A718-4A8E-B1A1-CE98A3468492}" dt="2025-04-21T19:35:27.228" v="79" actId="47"/>
        <pc:sldMkLst>
          <pc:docMk/>
          <pc:sldMk cId="3458000622" sldId="270"/>
        </pc:sldMkLst>
      </pc:sldChg>
      <pc:sldChg chg="del">
        <pc:chgData name="Kendra Northington Stone" userId="7c17964f-4533-4e1e-9ef0-3b8815c785c3" providerId="ADAL" clId="{DC13BF39-A718-4A8E-B1A1-CE98A3468492}" dt="2025-04-21T19:35:27.725" v="80" actId="47"/>
        <pc:sldMkLst>
          <pc:docMk/>
          <pc:sldMk cId="2656607128" sldId="271"/>
        </pc:sldMkLst>
      </pc:sldChg>
      <pc:sldChg chg="del">
        <pc:chgData name="Kendra Northington Stone" userId="7c17964f-4533-4e1e-9ef0-3b8815c785c3" providerId="ADAL" clId="{DC13BF39-A718-4A8E-B1A1-CE98A3468492}" dt="2025-04-21T19:35:28.153" v="81" actId="47"/>
        <pc:sldMkLst>
          <pc:docMk/>
          <pc:sldMk cId="2769572643" sldId="272"/>
        </pc:sldMkLst>
      </pc:sldChg>
      <pc:sldChg chg="del">
        <pc:chgData name="Kendra Northington Stone" userId="7c17964f-4533-4e1e-9ef0-3b8815c785c3" providerId="ADAL" clId="{DC13BF39-A718-4A8E-B1A1-CE98A3468492}" dt="2025-04-21T19:35:28.525" v="82" actId="47"/>
        <pc:sldMkLst>
          <pc:docMk/>
          <pc:sldMk cId="1289972486" sldId="273"/>
        </pc:sldMkLst>
      </pc:sldChg>
      <pc:sldChg chg="del">
        <pc:chgData name="Kendra Northington Stone" userId="7c17964f-4533-4e1e-9ef0-3b8815c785c3" providerId="ADAL" clId="{DC13BF39-A718-4A8E-B1A1-CE98A3468492}" dt="2025-04-21T19:35:28.930" v="83" actId="47"/>
        <pc:sldMkLst>
          <pc:docMk/>
          <pc:sldMk cId="1434409476" sldId="274"/>
        </pc:sldMkLst>
      </pc:sldChg>
      <pc:sldChg chg="del">
        <pc:chgData name="Kendra Northington Stone" userId="7c17964f-4533-4e1e-9ef0-3b8815c785c3" providerId="ADAL" clId="{DC13BF39-A718-4A8E-B1A1-CE98A3468492}" dt="2025-04-21T19:35:29.370" v="84" actId="47"/>
        <pc:sldMkLst>
          <pc:docMk/>
          <pc:sldMk cId="3054929736" sldId="275"/>
        </pc:sldMkLst>
      </pc:sldChg>
      <pc:sldChg chg="del">
        <pc:chgData name="Kendra Northington Stone" userId="7c17964f-4533-4e1e-9ef0-3b8815c785c3" providerId="ADAL" clId="{DC13BF39-A718-4A8E-B1A1-CE98A3468492}" dt="2025-04-21T19:35:29.848" v="85" actId="47"/>
        <pc:sldMkLst>
          <pc:docMk/>
          <pc:sldMk cId="2628865885" sldId="276"/>
        </pc:sldMkLst>
      </pc:sldChg>
      <pc:sldChg chg="del">
        <pc:chgData name="Kendra Northington Stone" userId="7c17964f-4533-4e1e-9ef0-3b8815c785c3" providerId="ADAL" clId="{DC13BF39-A718-4A8E-B1A1-CE98A3468492}" dt="2025-04-21T19:35:30.648" v="86" actId="47"/>
        <pc:sldMkLst>
          <pc:docMk/>
          <pc:sldMk cId="4065768610" sldId="277"/>
        </pc:sldMkLst>
      </pc:sldChg>
      <pc:sldChg chg="addSp delSp modSp mod">
        <pc:chgData name="Kendra Northington Stone" userId="7c17964f-4533-4e1e-9ef0-3b8815c785c3" providerId="ADAL" clId="{DC13BF39-A718-4A8E-B1A1-CE98A3468492}" dt="2025-04-22T02:27:42.114" v="686" actId="2711"/>
        <pc:sldMkLst>
          <pc:docMk/>
          <pc:sldMk cId="655406798" sldId="278"/>
        </pc:sldMkLst>
        <pc:spChg chg="add mod">
          <ac:chgData name="Kendra Northington Stone" userId="7c17964f-4533-4e1e-9ef0-3b8815c785c3" providerId="ADAL" clId="{DC13BF39-A718-4A8E-B1A1-CE98A3468492}" dt="2025-04-21T19:36:52.770" v="88" actId="478"/>
          <ac:spMkLst>
            <pc:docMk/>
            <pc:sldMk cId="655406798" sldId="278"/>
            <ac:spMk id="5" creationId="{E6F4A08D-B768-2AF0-F2AC-B908E8393CCF}"/>
          </ac:spMkLst>
        </pc:spChg>
        <pc:graphicFrameChg chg="add mod">
          <ac:chgData name="Kendra Northington Stone" userId="7c17964f-4533-4e1e-9ef0-3b8815c785c3" providerId="ADAL" clId="{DC13BF39-A718-4A8E-B1A1-CE98A3468492}" dt="2025-04-22T02:27:42.114" v="686" actId="2711"/>
          <ac:graphicFrameMkLst>
            <pc:docMk/>
            <pc:sldMk cId="655406798" sldId="278"/>
            <ac:graphicFrameMk id="6" creationId="{DAA22EB5-BDD2-8B37-A944-572B05D64C88}"/>
          </ac:graphicFrameMkLst>
        </pc:graphicFrameChg>
      </pc:sldChg>
      <pc:sldChg chg="modSp mod">
        <pc:chgData name="Kendra Northington Stone" userId="7c17964f-4533-4e1e-9ef0-3b8815c785c3" providerId="ADAL" clId="{DC13BF39-A718-4A8E-B1A1-CE98A3468492}" dt="2025-04-21T19:41:51.113" v="360" actId="20577"/>
        <pc:sldMkLst>
          <pc:docMk/>
          <pc:sldMk cId="62186454" sldId="279"/>
        </pc:sldMkLst>
        <pc:spChg chg="mod">
          <ac:chgData name="Kendra Northington Stone" userId="7c17964f-4533-4e1e-9ef0-3b8815c785c3" providerId="ADAL" clId="{DC13BF39-A718-4A8E-B1A1-CE98A3468492}" dt="2025-04-21T19:39:30.541" v="218" actId="20577"/>
          <ac:spMkLst>
            <pc:docMk/>
            <pc:sldMk cId="62186454" sldId="279"/>
            <ac:spMk id="3" creationId="{314D8005-C818-5679-D2BD-33A86F2E4FF3}"/>
          </ac:spMkLst>
        </pc:spChg>
        <pc:spChg chg="mod">
          <ac:chgData name="Kendra Northington Stone" userId="7c17964f-4533-4e1e-9ef0-3b8815c785c3" providerId="ADAL" clId="{DC13BF39-A718-4A8E-B1A1-CE98A3468492}" dt="2025-04-21T19:41:51.113" v="360" actId="20577"/>
          <ac:spMkLst>
            <pc:docMk/>
            <pc:sldMk cId="62186454" sldId="279"/>
            <ac:spMk id="4" creationId="{073F58A4-3BF5-CD5D-6344-3ABC3B7F8170}"/>
          </ac:spMkLst>
        </pc:spChg>
        <pc:picChg chg="mod">
          <ac:chgData name="Kendra Northington Stone" userId="7c17964f-4533-4e1e-9ef0-3b8815c785c3" providerId="ADAL" clId="{DC13BF39-A718-4A8E-B1A1-CE98A3468492}" dt="2025-04-21T19:39:45.391" v="219" actId="14826"/>
          <ac:picMkLst>
            <pc:docMk/>
            <pc:sldMk cId="62186454" sldId="279"/>
            <ac:picMk id="5" creationId="{CAFCB816-FB14-7A96-F8E5-7512E653C936}"/>
          </ac:picMkLst>
        </pc:picChg>
      </pc:sldChg>
      <pc:sldChg chg="addSp delSp modSp mod modClrScheme chgLayout">
        <pc:chgData name="Kendra Northington Stone" userId="7c17964f-4533-4e1e-9ef0-3b8815c785c3" providerId="ADAL" clId="{DC13BF39-A718-4A8E-B1A1-CE98A3468492}" dt="2025-04-21T19:52:50.569" v="439" actId="20577"/>
        <pc:sldMkLst>
          <pc:docMk/>
          <pc:sldMk cId="3308511795" sldId="284"/>
        </pc:sldMkLst>
        <pc:spChg chg="mod ord">
          <ac:chgData name="Kendra Northington Stone" userId="7c17964f-4533-4e1e-9ef0-3b8815c785c3" providerId="ADAL" clId="{DC13BF39-A718-4A8E-B1A1-CE98A3468492}" dt="2025-04-21T19:52:50.569" v="439" actId="20577"/>
          <ac:spMkLst>
            <pc:docMk/>
            <pc:sldMk cId="3308511795" sldId="284"/>
            <ac:spMk id="2" creationId="{DC2F2C29-1E0C-307F-6CEA-681CA074B2BE}"/>
          </ac:spMkLst>
        </pc:spChg>
        <pc:spChg chg="add mod ord">
          <ac:chgData name="Kendra Northington Stone" userId="7c17964f-4533-4e1e-9ef0-3b8815c785c3" providerId="ADAL" clId="{DC13BF39-A718-4A8E-B1A1-CE98A3468492}" dt="2025-04-21T19:35:37.059" v="87" actId="700"/>
          <ac:spMkLst>
            <pc:docMk/>
            <pc:sldMk cId="3308511795" sldId="284"/>
            <ac:spMk id="4" creationId="{5D815E90-3750-8DDE-10F5-758393CFB089}"/>
          </ac:spMkLst>
        </pc:spChg>
      </pc:sldChg>
      <pc:sldChg chg="addSp delSp modSp mod modClrScheme chgLayout">
        <pc:chgData name="Kendra Northington Stone" userId="7c17964f-4533-4e1e-9ef0-3b8815c785c3" providerId="ADAL" clId="{DC13BF39-A718-4A8E-B1A1-CE98A3468492}" dt="2025-04-21T19:42:05.155" v="361" actId="700"/>
        <pc:sldMkLst>
          <pc:docMk/>
          <pc:sldMk cId="1753355008" sldId="285"/>
        </pc:sldMkLst>
        <pc:spChg chg="mod ord">
          <ac:chgData name="Kendra Northington Stone" userId="7c17964f-4533-4e1e-9ef0-3b8815c785c3" providerId="ADAL" clId="{DC13BF39-A718-4A8E-B1A1-CE98A3468492}" dt="2025-04-21T19:42:05.155" v="361" actId="700"/>
          <ac:spMkLst>
            <pc:docMk/>
            <pc:sldMk cId="1753355008" sldId="285"/>
            <ac:spMk id="2" creationId="{8C6C3A13-BE13-F1E9-0272-D58C607D419A}"/>
          </ac:spMkLst>
        </pc:spChg>
        <pc:spChg chg="add mod ord">
          <ac:chgData name="Kendra Northington Stone" userId="7c17964f-4533-4e1e-9ef0-3b8815c785c3" providerId="ADAL" clId="{DC13BF39-A718-4A8E-B1A1-CE98A3468492}" dt="2025-04-21T19:42:05.155" v="361" actId="700"/>
          <ac:spMkLst>
            <pc:docMk/>
            <pc:sldMk cId="1753355008" sldId="285"/>
            <ac:spMk id="4" creationId="{8BDCBDAE-DA97-9EC4-2CD5-B072BCD8497E}"/>
          </ac:spMkLst>
        </pc:spChg>
      </pc:sldChg>
      <pc:sldChg chg="modSp mod ord">
        <pc:chgData name="Kendra Northington Stone" userId="7c17964f-4533-4e1e-9ef0-3b8815c785c3" providerId="ADAL" clId="{DC13BF39-A718-4A8E-B1A1-CE98A3468492}" dt="2025-04-22T02:45:45.483" v="689" actId="20577"/>
        <pc:sldMkLst>
          <pc:docMk/>
          <pc:sldMk cId="3099999379" sldId="297"/>
        </pc:sldMkLst>
        <pc:spChg chg="mod">
          <ac:chgData name="Kendra Northington Stone" userId="7c17964f-4533-4e1e-9ef0-3b8815c785c3" providerId="ADAL" clId="{DC13BF39-A718-4A8E-B1A1-CE98A3468492}" dt="2025-04-22T02:45:45.483" v="689" actId="20577"/>
          <ac:spMkLst>
            <pc:docMk/>
            <pc:sldMk cId="3099999379" sldId="297"/>
            <ac:spMk id="2" creationId="{B0B0BDF1-439D-3192-B169-C7A4DE9A868A}"/>
          </ac:spMkLst>
        </pc:spChg>
      </pc:sldChg>
      <pc:sldChg chg="modSp new mod">
        <pc:chgData name="Kendra Northington Stone" userId="7c17964f-4533-4e1e-9ef0-3b8815c785c3" providerId="ADAL" clId="{DC13BF39-A718-4A8E-B1A1-CE98A3468492}" dt="2025-04-21T23:18:12.951" v="463" actId="20577"/>
        <pc:sldMkLst>
          <pc:docMk/>
          <pc:sldMk cId="2007386784" sldId="298"/>
        </pc:sldMkLst>
        <pc:spChg chg="mod">
          <ac:chgData name="Kendra Northington Stone" userId="7c17964f-4533-4e1e-9ef0-3b8815c785c3" providerId="ADAL" clId="{DC13BF39-A718-4A8E-B1A1-CE98A3468492}" dt="2025-04-21T23:18:12.951" v="463" actId="20577"/>
          <ac:spMkLst>
            <pc:docMk/>
            <pc:sldMk cId="2007386784" sldId="298"/>
            <ac:spMk id="2" creationId="{82FEFB41-CDB4-652E-67D5-E03BF64900A0}"/>
          </ac:spMkLst>
        </pc:spChg>
      </pc:sldChg>
      <pc:sldChg chg="modSp new mod">
        <pc:chgData name="Kendra Northington Stone" userId="7c17964f-4533-4e1e-9ef0-3b8815c785c3" providerId="ADAL" clId="{DC13BF39-A718-4A8E-B1A1-CE98A3468492}" dt="2025-04-21T23:25:56.662" v="641" actId="20577"/>
        <pc:sldMkLst>
          <pc:docMk/>
          <pc:sldMk cId="3176194873" sldId="299"/>
        </pc:sldMkLst>
        <pc:spChg chg="mod">
          <ac:chgData name="Kendra Northington Stone" userId="7c17964f-4533-4e1e-9ef0-3b8815c785c3" providerId="ADAL" clId="{DC13BF39-A718-4A8E-B1A1-CE98A3468492}" dt="2025-04-21T19:44:04.269" v="436" actId="20577"/>
          <ac:spMkLst>
            <pc:docMk/>
            <pc:sldMk cId="3176194873" sldId="299"/>
            <ac:spMk id="3" creationId="{974FB74E-05F7-9340-9422-3FAD1599B771}"/>
          </ac:spMkLst>
        </pc:spChg>
        <pc:spChg chg="mod">
          <ac:chgData name="Kendra Northington Stone" userId="7c17964f-4533-4e1e-9ef0-3b8815c785c3" providerId="ADAL" clId="{DC13BF39-A718-4A8E-B1A1-CE98A3468492}" dt="2025-04-21T23:25:56.662" v="641" actId="20577"/>
          <ac:spMkLst>
            <pc:docMk/>
            <pc:sldMk cId="3176194873" sldId="299"/>
            <ac:spMk id="4" creationId="{43AE5C89-CA29-0CED-9ED0-381E3E785B0E}"/>
          </ac:spMkLst>
        </pc:spChg>
      </pc:sldChg>
    </pc:docChg>
  </pc:docChgLst>
  <pc:docChgLst>
    <pc:chgData name="Kendra Northington Stone" userId="7c17964f-4533-4e1e-9ef0-3b8815c785c3" providerId="ADAL" clId="{A3D6163F-AAE7-4D2D-8DDE-63225BF92EBA}"/>
    <pc:docChg chg="custSel modSld">
      <pc:chgData name="Kendra Northington Stone" userId="7c17964f-4533-4e1e-9ef0-3b8815c785c3" providerId="ADAL" clId="{A3D6163F-AAE7-4D2D-8DDE-63225BF92EBA}" dt="2025-04-23T14:51:00.807" v="4" actId="1076"/>
      <pc:docMkLst>
        <pc:docMk/>
      </pc:docMkLst>
      <pc:sldChg chg="modSp mod modClrScheme chgLayout">
        <pc:chgData name="Kendra Northington Stone" userId="7c17964f-4533-4e1e-9ef0-3b8815c785c3" providerId="ADAL" clId="{A3D6163F-AAE7-4D2D-8DDE-63225BF92EBA}" dt="2025-04-23T14:51:00.807" v="4" actId="1076"/>
        <pc:sldMkLst>
          <pc:docMk/>
          <pc:sldMk cId="2405257641" sldId="280"/>
        </pc:sldMkLst>
        <pc:spChg chg="mod ord">
          <ac:chgData name="Kendra Northington Stone" userId="7c17964f-4533-4e1e-9ef0-3b8815c785c3" providerId="ADAL" clId="{A3D6163F-AAE7-4D2D-8DDE-63225BF92EBA}" dt="2025-04-23T14:50:40.030" v="0" actId="700"/>
          <ac:spMkLst>
            <pc:docMk/>
            <pc:sldMk cId="2405257641" sldId="280"/>
            <ac:spMk id="2" creationId="{00000000-0000-0000-0000-000000000000}"/>
          </ac:spMkLst>
        </pc:spChg>
        <pc:picChg chg="mod ord">
          <ac:chgData name="Kendra Northington Stone" userId="7c17964f-4533-4e1e-9ef0-3b8815c785c3" providerId="ADAL" clId="{A3D6163F-AAE7-4D2D-8DDE-63225BF92EBA}" dt="2025-04-23T14:51:00.807" v="4" actId="1076"/>
          <ac:picMkLst>
            <pc:docMk/>
            <pc:sldMk cId="2405257641" sldId="280"/>
            <ac:picMk id="8" creationId="{8C78F6B4-9124-86A3-DEAB-CCF865372D9C}"/>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D858C5D-721E-4FD5-A02B-9AED8F937316}"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05DE175-2E9A-46B2-8EEE-669A4F9C0781}">
      <dgm:prSet phldrT="[Text]"/>
      <dgm:spPr>
        <a:solidFill>
          <a:schemeClr val="bg2"/>
        </a:solidFill>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Module 1: </a:t>
          </a:r>
        </a:p>
        <a:p>
          <a:r>
            <a:rPr lang="en-US" dirty="0">
              <a:latin typeface="Noto Sans" panose="020B0502040504020204" pitchFamily="34" charset="0"/>
              <a:ea typeface="Noto Sans" panose="020B0502040504020204" pitchFamily="34" charset="0"/>
              <a:cs typeface="Noto Sans" panose="020B0502040504020204" pitchFamily="34" charset="0"/>
            </a:rPr>
            <a:t>Orientation</a:t>
          </a:r>
        </a:p>
      </dgm:t>
    </dgm:pt>
    <dgm:pt modelId="{7F6ACD63-53D0-4EAC-ADC5-81CCDEACC2D9}" type="parTrans" cxnId="{67E4337B-40AF-4350-927D-F25321CCD8E1}">
      <dgm:prSet/>
      <dgm:spPr/>
      <dgm:t>
        <a:bodyPr/>
        <a:lstStyle/>
        <a:p>
          <a:endParaRPr lang="en-US"/>
        </a:p>
      </dgm:t>
    </dgm:pt>
    <dgm:pt modelId="{01BB9451-EE38-4DFE-AD4D-B68B51A855A8}" type="sibTrans" cxnId="{67E4337B-40AF-4350-927D-F25321CCD8E1}">
      <dgm:prSet/>
      <dgm:spPr/>
      <dgm:t>
        <a:bodyPr/>
        <a:lstStyle/>
        <a:p>
          <a:endParaRPr lang="en-US"/>
        </a:p>
      </dgm:t>
    </dgm:pt>
    <dgm:pt modelId="{92FC579B-7DD0-4A9A-8710-97956A841790}">
      <dgm:prSet phldrT="[Text]"/>
      <dgm:spPr/>
      <dgm:t>
        <a:bodyPr/>
        <a:lstStyle/>
        <a:p>
          <a:pPr>
            <a:buFont typeface="Arial" panose="020B0604020202020204" pitchFamily="34" charset="0"/>
            <a:buChar char="•"/>
          </a:pPr>
          <a:r>
            <a:rPr lang="en-US" dirty="0">
              <a:latin typeface="Noto Sans" panose="020B0502040504020204" pitchFamily="34" charset="0"/>
              <a:ea typeface="Noto Sans" panose="020B0502040504020204" pitchFamily="34" charset="0"/>
              <a:cs typeface="Noto Sans" panose="020B0502040504020204" pitchFamily="34" charset="0"/>
            </a:rPr>
            <a:t>Learn about apprenticeships, youth work careers, and set goals for your time in the program.</a:t>
          </a:r>
        </a:p>
      </dgm:t>
    </dgm:pt>
    <dgm:pt modelId="{F3C99299-6800-408F-8967-3CA42E7B7436}" type="parTrans" cxnId="{BAC07207-6DD4-4E4A-A3CB-69673A97C2DE}">
      <dgm:prSet/>
      <dgm:spPr/>
      <dgm:t>
        <a:bodyPr/>
        <a:lstStyle/>
        <a:p>
          <a:endParaRPr lang="en-US"/>
        </a:p>
      </dgm:t>
    </dgm:pt>
    <dgm:pt modelId="{08E9F0CD-6710-4A21-B463-40401C5AEA32}" type="sibTrans" cxnId="{BAC07207-6DD4-4E4A-A3CB-69673A97C2DE}">
      <dgm:prSet/>
      <dgm:spPr/>
      <dgm:t>
        <a:bodyPr/>
        <a:lstStyle/>
        <a:p>
          <a:endParaRPr lang="en-US"/>
        </a:p>
      </dgm:t>
    </dgm:pt>
    <dgm:pt modelId="{62C52265-DD6F-4C0E-AA5E-C470BC10BDD2}">
      <dgm:prSet phldrT="[Text]"/>
      <dgm:spPr>
        <a:solidFill>
          <a:schemeClr val="bg2"/>
        </a:solidFill>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Module 2:</a:t>
          </a:r>
        </a:p>
        <a:p>
          <a:r>
            <a:rPr lang="en-US" dirty="0">
              <a:latin typeface="Noto Sans" panose="020B0502040504020204" pitchFamily="34" charset="0"/>
              <a:ea typeface="Noto Sans" panose="020B0502040504020204" pitchFamily="34" charset="0"/>
              <a:cs typeface="Noto Sans" panose="020B0502040504020204" pitchFamily="34" charset="0"/>
            </a:rPr>
            <a:t>Introduction to PYD</a:t>
          </a:r>
        </a:p>
      </dgm:t>
    </dgm:pt>
    <dgm:pt modelId="{8D631C20-E4B0-480F-A341-E406DEE444CA}" type="parTrans" cxnId="{AFA54850-6F67-4369-93AF-3EA9FD1220E3}">
      <dgm:prSet/>
      <dgm:spPr/>
      <dgm:t>
        <a:bodyPr/>
        <a:lstStyle/>
        <a:p>
          <a:endParaRPr lang="en-US"/>
        </a:p>
      </dgm:t>
    </dgm:pt>
    <dgm:pt modelId="{F8B82E9B-6143-43D4-BF5F-DDABAA363CA1}" type="sibTrans" cxnId="{AFA54850-6F67-4369-93AF-3EA9FD1220E3}">
      <dgm:prSet/>
      <dgm:spPr/>
      <dgm:t>
        <a:bodyPr/>
        <a:lstStyle/>
        <a:p>
          <a:endParaRPr lang="en-US"/>
        </a:p>
      </dgm:t>
    </dgm:pt>
    <dgm:pt modelId="{6F0EDBF3-B816-4EAF-8CA4-1F8E4029C2F9}">
      <dgm:prSet phldrT="[Text]"/>
      <dgm:spPr/>
      <dgm:t>
        <a:bodyPr/>
        <a:lstStyle/>
        <a:p>
          <a:r>
            <a:rPr lang="en-US" dirty="0">
              <a:latin typeface="Noto Sans" panose="020B0502040504020204" pitchFamily="34" charset="0"/>
              <a:ea typeface="Noto Sans" panose="020B0502040504020204" pitchFamily="34" charset="0"/>
              <a:cs typeface="Noto Sans" panose="020B0502040504020204" pitchFamily="34" charset="0"/>
            </a:rPr>
            <a:t>Learn the introductory concepts related to positive youth development, child and youth developmental stages, and meaningful youth-adult interactions.</a:t>
          </a:r>
        </a:p>
      </dgm:t>
    </dgm:pt>
    <dgm:pt modelId="{2A8E454E-A8DD-4615-9EC6-43D840EDEC43}" type="parTrans" cxnId="{B05F63D8-7551-42D1-B13A-327DBE228E2B}">
      <dgm:prSet/>
      <dgm:spPr/>
      <dgm:t>
        <a:bodyPr/>
        <a:lstStyle/>
        <a:p>
          <a:endParaRPr lang="en-US"/>
        </a:p>
      </dgm:t>
    </dgm:pt>
    <dgm:pt modelId="{CE29B8CE-958C-4FA4-AB05-6F8D05CE5BD1}" type="sibTrans" cxnId="{B05F63D8-7551-42D1-B13A-327DBE228E2B}">
      <dgm:prSet/>
      <dgm:spPr/>
      <dgm:t>
        <a:bodyPr/>
        <a:lstStyle/>
        <a:p>
          <a:endParaRPr lang="en-US"/>
        </a:p>
      </dgm:t>
    </dgm:pt>
    <dgm:pt modelId="{7F7F1D14-F032-48A0-BEAA-D3B5FF6BAF86}">
      <dgm:prSet phldrT="[Text]"/>
      <dgm:spPr>
        <a:solidFill>
          <a:schemeClr val="bg2"/>
        </a:solidFill>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Module 3:</a:t>
          </a:r>
        </a:p>
        <a:p>
          <a:r>
            <a:rPr lang="en-US" dirty="0">
              <a:latin typeface="Noto Sans" panose="020B0502040504020204" pitchFamily="34" charset="0"/>
              <a:ea typeface="Noto Sans" panose="020B0502040504020204" pitchFamily="34" charset="0"/>
              <a:cs typeface="Noto Sans" panose="020B0502040504020204" pitchFamily="34" charset="0"/>
            </a:rPr>
            <a:t>Exploring Youth Development Work</a:t>
          </a:r>
        </a:p>
      </dgm:t>
    </dgm:pt>
    <dgm:pt modelId="{7D6906B2-4C4A-48B9-B2C3-75B5602BE273}" type="parTrans" cxnId="{9CF08302-C73C-4F74-A805-F4FB794F1D20}">
      <dgm:prSet/>
      <dgm:spPr/>
      <dgm:t>
        <a:bodyPr/>
        <a:lstStyle/>
        <a:p>
          <a:endParaRPr lang="en-US"/>
        </a:p>
      </dgm:t>
    </dgm:pt>
    <dgm:pt modelId="{B173EB19-9E7A-4C09-84A0-9A20EE01AA31}" type="sibTrans" cxnId="{9CF08302-C73C-4F74-A805-F4FB794F1D20}">
      <dgm:prSet/>
      <dgm:spPr/>
      <dgm:t>
        <a:bodyPr/>
        <a:lstStyle/>
        <a:p>
          <a:endParaRPr lang="en-US"/>
        </a:p>
      </dgm:t>
    </dgm:pt>
    <dgm:pt modelId="{43189E33-67F5-4B56-9F9D-A3A7D4E1D9C7}">
      <dgm:prSet phldrT="[Text]"/>
      <dgm:spPr/>
      <dgm:t>
        <a:bodyPr/>
        <a:lstStyle/>
        <a:p>
          <a:r>
            <a:rPr lang="en-US" dirty="0">
              <a:latin typeface="Noto Sans" panose="020B0502040504020204" pitchFamily="34" charset="0"/>
              <a:ea typeface="Noto Sans" panose="020B0502040504020204" pitchFamily="34" charset="0"/>
              <a:cs typeface="Noto Sans" panose="020B0502040504020204" pitchFamily="34" charset="0"/>
            </a:rPr>
            <a:t>Explore various aspects of youth-serving work including roles, employers, training requirements.</a:t>
          </a:r>
        </a:p>
      </dgm:t>
    </dgm:pt>
    <dgm:pt modelId="{EC26C26E-5A90-4B1D-86C0-EDCF67581C28}" type="parTrans" cxnId="{9E93CDB3-2143-4C55-8126-A82759968555}">
      <dgm:prSet/>
      <dgm:spPr/>
      <dgm:t>
        <a:bodyPr/>
        <a:lstStyle/>
        <a:p>
          <a:endParaRPr lang="en-US"/>
        </a:p>
      </dgm:t>
    </dgm:pt>
    <dgm:pt modelId="{7BC9C686-C7E6-42A7-B079-278E17F0D587}" type="sibTrans" cxnId="{9E93CDB3-2143-4C55-8126-A82759968555}">
      <dgm:prSet/>
      <dgm:spPr/>
      <dgm:t>
        <a:bodyPr/>
        <a:lstStyle/>
        <a:p>
          <a:endParaRPr lang="en-US"/>
        </a:p>
      </dgm:t>
    </dgm:pt>
    <dgm:pt modelId="{2BA8F2DB-522B-41C1-903A-2391DFABA659}">
      <dgm:prSet phldrT="[Text]"/>
      <dgm:spPr>
        <a:solidFill>
          <a:schemeClr val="bg2"/>
        </a:solidFill>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Module 4:</a:t>
          </a:r>
        </a:p>
        <a:p>
          <a:r>
            <a:rPr lang="en-US" dirty="0">
              <a:latin typeface="Noto Sans" panose="020B0502040504020204" pitchFamily="34" charset="0"/>
              <a:ea typeface="Noto Sans" panose="020B0502040504020204" pitchFamily="34" charset="0"/>
              <a:cs typeface="Noto Sans" panose="020B0502040504020204" pitchFamily="34" charset="0"/>
            </a:rPr>
            <a:t>Competencies in Action</a:t>
          </a:r>
        </a:p>
      </dgm:t>
    </dgm:pt>
    <dgm:pt modelId="{28ABEBDE-6D31-41A1-9979-70630E0A9D7C}" type="parTrans" cxnId="{7CBCCE3E-470B-4C68-B1D9-9B9DE4DD4FAD}">
      <dgm:prSet/>
      <dgm:spPr/>
      <dgm:t>
        <a:bodyPr/>
        <a:lstStyle/>
        <a:p>
          <a:endParaRPr lang="en-US"/>
        </a:p>
      </dgm:t>
    </dgm:pt>
    <dgm:pt modelId="{2E927FA7-87F9-4285-8ED0-2E99999DC37C}" type="sibTrans" cxnId="{7CBCCE3E-470B-4C68-B1D9-9B9DE4DD4FAD}">
      <dgm:prSet/>
      <dgm:spPr/>
      <dgm:t>
        <a:bodyPr/>
        <a:lstStyle/>
        <a:p>
          <a:endParaRPr lang="en-US"/>
        </a:p>
      </dgm:t>
    </dgm:pt>
    <dgm:pt modelId="{F6E89697-39ED-4699-A725-12CC415A6940}">
      <dgm:prSet phldrT="[Text]"/>
      <dgm:spPr/>
      <dgm:t>
        <a:bodyPr/>
        <a:lstStyle/>
        <a:p>
          <a:r>
            <a:rPr lang="en-US" dirty="0">
              <a:latin typeface="Noto Sans" panose="020B0502040504020204" pitchFamily="34" charset="0"/>
              <a:ea typeface="Noto Sans" panose="020B0502040504020204" pitchFamily="34" charset="0"/>
              <a:cs typeface="Noto Sans" panose="020B0502040504020204" pitchFamily="34" charset="0"/>
            </a:rPr>
            <a:t>Practice and apply the ten competencies needed for a successful career as a youth development worker.</a:t>
          </a:r>
        </a:p>
      </dgm:t>
    </dgm:pt>
    <dgm:pt modelId="{F24E0ED9-B90A-41A4-A6FE-22F927E8BDFA}" type="parTrans" cxnId="{39C0D209-381E-4D1D-A7A0-6F234A72C58F}">
      <dgm:prSet/>
      <dgm:spPr/>
      <dgm:t>
        <a:bodyPr/>
        <a:lstStyle/>
        <a:p>
          <a:endParaRPr lang="en-US"/>
        </a:p>
      </dgm:t>
    </dgm:pt>
    <dgm:pt modelId="{92E9E3CB-6A6A-4996-BE98-5E3B4E21B5AB}" type="sibTrans" cxnId="{39C0D209-381E-4D1D-A7A0-6F234A72C58F}">
      <dgm:prSet/>
      <dgm:spPr/>
      <dgm:t>
        <a:bodyPr/>
        <a:lstStyle/>
        <a:p>
          <a:endParaRPr lang="en-US"/>
        </a:p>
      </dgm:t>
    </dgm:pt>
    <dgm:pt modelId="{99133D12-5745-480C-8291-BCA952073580}">
      <dgm:prSet phldrT="[Text]"/>
      <dgm:spPr/>
      <dgm:t>
        <a:bodyPr/>
        <a:lstStyle/>
        <a:p>
          <a:pPr>
            <a:buFont typeface="Arial" panose="020B0604020202020204" pitchFamily="34" charset="0"/>
            <a:buChar char="•"/>
          </a:pPr>
          <a:r>
            <a:rPr lang="en-US" dirty="0">
              <a:latin typeface="Noto Sans" panose="020B0502040504020204" pitchFamily="34" charset="0"/>
              <a:ea typeface="Noto Sans" panose="020B0502040504020204" pitchFamily="34" charset="0"/>
              <a:cs typeface="Noto Sans" panose="020B0502040504020204" pitchFamily="34" charset="0"/>
            </a:rPr>
            <a:t>4 sessions</a:t>
          </a:r>
        </a:p>
      </dgm:t>
    </dgm:pt>
    <dgm:pt modelId="{F45626C1-A773-43BA-A81C-95CA48AD1F4F}" type="parTrans" cxnId="{ECC32930-FAA3-4C53-9742-54EE494E3E12}">
      <dgm:prSet/>
      <dgm:spPr/>
      <dgm:t>
        <a:bodyPr/>
        <a:lstStyle/>
        <a:p>
          <a:endParaRPr lang="en-US"/>
        </a:p>
      </dgm:t>
    </dgm:pt>
    <dgm:pt modelId="{6DA55654-30D2-4763-BB64-C8A9859F552D}" type="sibTrans" cxnId="{ECC32930-FAA3-4C53-9742-54EE494E3E12}">
      <dgm:prSet/>
      <dgm:spPr/>
      <dgm:t>
        <a:bodyPr/>
        <a:lstStyle/>
        <a:p>
          <a:endParaRPr lang="en-US"/>
        </a:p>
      </dgm:t>
    </dgm:pt>
    <dgm:pt modelId="{9106677E-D5BC-4EE6-AB51-FF49D2277528}">
      <dgm:prSet phldrT="[Text]"/>
      <dgm:spPr/>
      <dgm:t>
        <a:bodyPr/>
        <a:lstStyle/>
        <a:p>
          <a:r>
            <a:rPr lang="en-US" dirty="0">
              <a:latin typeface="Noto Sans" panose="020B0502040504020204" pitchFamily="34" charset="0"/>
              <a:ea typeface="Noto Sans" panose="020B0502040504020204" pitchFamily="34" charset="0"/>
              <a:cs typeface="Noto Sans" panose="020B0502040504020204" pitchFamily="34" charset="0"/>
            </a:rPr>
            <a:t>6 sessions</a:t>
          </a:r>
        </a:p>
      </dgm:t>
    </dgm:pt>
    <dgm:pt modelId="{4C9B2E3E-ABD9-4125-A77A-F8CF6305B5D3}" type="parTrans" cxnId="{05FABE5A-A106-4E2E-B7FD-5BEC0AFBB4B5}">
      <dgm:prSet/>
      <dgm:spPr/>
      <dgm:t>
        <a:bodyPr/>
        <a:lstStyle/>
        <a:p>
          <a:endParaRPr lang="en-US"/>
        </a:p>
      </dgm:t>
    </dgm:pt>
    <dgm:pt modelId="{196DE161-39C7-4482-9CB3-E85092E43633}" type="sibTrans" cxnId="{05FABE5A-A106-4E2E-B7FD-5BEC0AFBB4B5}">
      <dgm:prSet/>
      <dgm:spPr/>
      <dgm:t>
        <a:bodyPr/>
        <a:lstStyle/>
        <a:p>
          <a:endParaRPr lang="en-US"/>
        </a:p>
      </dgm:t>
    </dgm:pt>
    <dgm:pt modelId="{DBE9E077-7818-4771-8CFF-481A1CD3197D}">
      <dgm:prSet phldrT="[Text]"/>
      <dgm:spPr/>
      <dgm:t>
        <a:bodyPr/>
        <a:lstStyle/>
        <a:p>
          <a:r>
            <a:rPr lang="en-US" dirty="0">
              <a:latin typeface="Noto Sans" panose="020B0502040504020204" pitchFamily="34" charset="0"/>
              <a:ea typeface="Noto Sans" panose="020B0502040504020204" pitchFamily="34" charset="0"/>
              <a:cs typeface="Noto Sans" panose="020B0502040504020204" pitchFamily="34" charset="0"/>
            </a:rPr>
            <a:t>6 sessions</a:t>
          </a:r>
        </a:p>
      </dgm:t>
    </dgm:pt>
    <dgm:pt modelId="{58D2F7A7-E361-4639-A1DC-CA59A2210940}" type="parTrans" cxnId="{94297672-7D0B-4101-83B7-C9994D7E9AAB}">
      <dgm:prSet/>
      <dgm:spPr/>
      <dgm:t>
        <a:bodyPr/>
        <a:lstStyle/>
        <a:p>
          <a:endParaRPr lang="en-US"/>
        </a:p>
      </dgm:t>
    </dgm:pt>
    <dgm:pt modelId="{00C07672-6459-47BB-8C9E-F0E1738F5CCB}" type="sibTrans" cxnId="{94297672-7D0B-4101-83B7-C9994D7E9AAB}">
      <dgm:prSet/>
      <dgm:spPr/>
      <dgm:t>
        <a:bodyPr/>
        <a:lstStyle/>
        <a:p>
          <a:endParaRPr lang="en-US"/>
        </a:p>
      </dgm:t>
    </dgm:pt>
    <dgm:pt modelId="{D4E7E5A7-82A9-4225-8B7B-B0421B5F65C8}">
      <dgm:prSet phldrT="[Text]"/>
      <dgm:spPr/>
      <dgm:t>
        <a:bodyPr/>
        <a:lstStyle/>
        <a:p>
          <a:r>
            <a:rPr lang="en-US" dirty="0">
              <a:latin typeface="Noto Sans" panose="020B0502040504020204" pitchFamily="34" charset="0"/>
              <a:ea typeface="Noto Sans" panose="020B0502040504020204" pitchFamily="34" charset="0"/>
              <a:cs typeface="Noto Sans" panose="020B0502040504020204" pitchFamily="34" charset="0"/>
            </a:rPr>
            <a:t>11 sessions</a:t>
          </a:r>
        </a:p>
      </dgm:t>
    </dgm:pt>
    <dgm:pt modelId="{F7BBB3CA-FAA2-4F47-AE27-B0011ED4993C}" type="parTrans" cxnId="{BEF80E6B-C917-4179-AF44-0F7783CFCE4F}">
      <dgm:prSet/>
      <dgm:spPr/>
      <dgm:t>
        <a:bodyPr/>
        <a:lstStyle/>
        <a:p>
          <a:endParaRPr lang="en-US"/>
        </a:p>
      </dgm:t>
    </dgm:pt>
    <dgm:pt modelId="{ED14C2A3-FBB1-4091-BC09-A6F287596F0C}" type="sibTrans" cxnId="{BEF80E6B-C917-4179-AF44-0F7783CFCE4F}">
      <dgm:prSet/>
      <dgm:spPr/>
      <dgm:t>
        <a:bodyPr/>
        <a:lstStyle/>
        <a:p>
          <a:endParaRPr lang="en-US"/>
        </a:p>
      </dgm:t>
    </dgm:pt>
    <dgm:pt modelId="{2E510852-BE58-4BBA-9155-D4BB21A7BB22}" type="pres">
      <dgm:prSet presAssocID="{4D858C5D-721E-4FD5-A02B-9AED8F937316}" presName="Name0" presStyleCnt="0">
        <dgm:presLayoutVars>
          <dgm:dir/>
          <dgm:animLvl val="lvl"/>
          <dgm:resizeHandles val="exact"/>
        </dgm:presLayoutVars>
      </dgm:prSet>
      <dgm:spPr/>
    </dgm:pt>
    <dgm:pt modelId="{A8F6844C-CE82-4016-BF97-2C2469FBF185}" type="pres">
      <dgm:prSet presAssocID="{105DE175-2E9A-46B2-8EEE-669A4F9C0781}" presName="linNode" presStyleCnt="0"/>
      <dgm:spPr/>
    </dgm:pt>
    <dgm:pt modelId="{3B608EFB-34F3-4E79-A3B1-9056223F1D16}" type="pres">
      <dgm:prSet presAssocID="{105DE175-2E9A-46B2-8EEE-669A4F9C0781}" presName="parentText" presStyleLbl="node1" presStyleIdx="0" presStyleCnt="4">
        <dgm:presLayoutVars>
          <dgm:chMax val="1"/>
          <dgm:bulletEnabled val="1"/>
        </dgm:presLayoutVars>
      </dgm:prSet>
      <dgm:spPr/>
    </dgm:pt>
    <dgm:pt modelId="{7E02549E-92AF-494E-AD49-D1723812977F}" type="pres">
      <dgm:prSet presAssocID="{105DE175-2E9A-46B2-8EEE-669A4F9C0781}" presName="descendantText" presStyleLbl="alignAccFollowNode1" presStyleIdx="0" presStyleCnt="4">
        <dgm:presLayoutVars>
          <dgm:bulletEnabled val="1"/>
        </dgm:presLayoutVars>
      </dgm:prSet>
      <dgm:spPr/>
    </dgm:pt>
    <dgm:pt modelId="{A9B7C576-7323-4146-9F2D-64EEDAC47AF8}" type="pres">
      <dgm:prSet presAssocID="{01BB9451-EE38-4DFE-AD4D-B68B51A855A8}" presName="sp" presStyleCnt="0"/>
      <dgm:spPr/>
    </dgm:pt>
    <dgm:pt modelId="{BD9F4309-2E0D-49B9-823C-347BDD6E1CFB}" type="pres">
      <dgm:prSet presAssocID="{62C52265-DD6F-4C0E-AA5E-C470BC10BDD2}" presName="linNode" presStyleCnt="0"/>
      <dgm:spPr/>
    </dgm:pt>
    <dgm:pt modelId="{6260AAA6-D021-4004-A493-E6DBC10A1906}" type="pres">
      <dgm:prSet presAssocID="{62C52265-DD6F-4C0E-AA5E-C470BC10BDD2}" presName="parentText" presStyleLbl="node1" presStyleIdx="1" presStyleCnt="4">
        <dgm:presLayoutVars>
          <dgm:chMax val="1"/>
          <dgm:bulletEnabled val="1"/>
        </dgm:presLayoutVars>
      </dgm:prSet>
      <dgm:spPr/>
    </dgm:pt>
    <dgm:pt modelId="{EB2FB029-3E04-46F4-B62C-74F9FD0ED079}" type="pres">
      <dgm:prSet presAssocID="{62C52265-DD6F-4C0E-AA5E-C470BC10BDD2}" presName="descendantText" presStyleLbl="alignAccFollowNode1" presStyleIdx="1" presStyleCnt="4">
        <dgm:presLayoutVars>
          <dgm:bulletEnabled val="1"/>
        </dgm:presLayoutVars>
      </dgm:prSet>
      <dgm:spPr/>
    </dgm:pt>
    <dgm:pt modelId="{D6001CBA-4722-480A-9511-0772F145A3AA}" type="pres">
      <dgm:prSet presAssocID="{F8B82E9B-6143-43D4-BF5F-DDABAA363CA1}" presName="sp" presStyleCnt="0"/>
      <dgm:spPr/>
    </dgm:pt>
    <dgm:pt modelId="{A6C3ED1B-AD31-4983-8931-CE6245B36958}" type="pres">
      <dgm:prSet presAssocID="{7F7F1D14-F032-48A0-BEAA-D3B5FF6BAF86}" presName="linNode" presStyleCnt="0"/>
      <dgm:spPr/>
    </dgm:pt>
    <dgm:pt modelId="{4AAA1627-852D-48D5-8DA7-6E23FD3BE000}" type="pres">
      <dgm:prSet presAssocID="{7F7F1D14-F032-48A0-BEAA-D3B5FF6BAF86}" presName="parentText" presStyleLbl="node1" presStyleIdx="2" presStyleCnt="4">
        <dgm:presLayoutVars>
          <dgm:chMax val="1"/>
          <dgm:bulletEnabled val="1"/>
        </dgm:presLayoutVars>
      </dgm:prSet>
      <dgm:spPr/>
    </dgm:pt>
    <dgm:pt modelId="{80257397-F56D-4D1C-A370-4ED3FF7120CE}" type="pres">
      <dgm:prSet presAssocID="{7F7F1D14-F032-48A0-BEAA-D3B5FF6BAF86}" presName="descendantText" presStyleLbl="alignAccFollowNode1" presStyleIdx="2" presStyleCnt="4">
        <dgm:presLayoutVars>
          <dgm:bulletEnabled val="1"/>
        </dgm:presLayoutVars>
      </dgm:prSet>
      <dgm:spPr/>
    </dgm:pt>
    <dgm:pt modelId="{F37C0D03-F38C-49A4-BD4E-725C7E608279}" type="pres">
      <dgm:prSet presAssocID="{B173EB19-9E7A-4C09-84A0-9A20EE01AA31}" presName="sp" presStyleCnt="0"/>
      <dgm:spPr/>
    </dgm:pt>
    <dgm:pt modelId="{057491C6-833E-40F1-BBB4-6893CED26279}" type="pres">
      <dgm:prSet presAssocID="{2BA8F2DB-522B-41C1-903A-2391DFABA659}" presName="linNode" presStyleCnt="0"/>
      <dgm:spPr/>
    </dgm:pt>
    <dgm:pt modelId="{447722E4-F49C-40BE-9C00-80647BC5CD78}" type="pres">
      <dgm:prSet presAssocID="{2BA8F2DB-522B-41C1-903A-2391DFABA659}" presName="parentText" presStyleLbl="node1" presStyleIdx="3" presStyleCnt="4">
        <dgm:presLayoutVars>
          <dgm:chMax val="1"/>
          <dgm:bulletEnabled val="1"/>
        </dgm:presLayoutVars>
      </dgm:prSet>
      <dgm:spPr/>
    </dgm:pt>
    <dgm:pt modelId="{EA1A0187-A98B-44EC-9F44-A67C87A0724C}" type="pres">
      <dgm:prSet presAssocID="{2BA8F2DB-522B-41C1-903A-2391DFABA659}" presName="descendantText" presStyleLbl="alignAccFollowNode1" presStyleIdx="3" presStyleCnt="4">
        <dgm:presLayoutVars>
          <dgm:bulletEnabled val="1"/>
        </dgm:presLayoutVars>
      </dgm:prSet>
      <dgm:spPr/>
    </dgm:pt>
  </dgm:ptLst>
  <dgm:cxnLst>
    <dgm:cxn modelId="{9CF08302-C73C-4F74-A805-F4FB794F1D20}" srcId="{4D858C5D-721E-4FD5-A02B-9AED8F937316}" destId="{7F7F1D14-F032-48A0-BEAA-D3B5FF6BAF86}" srcOrd="2" destOrd="0" parTransId="{7D6906B2-4C4A-48B9-B2C3-75B5602BE273}" sibTransId="{B173EB19-9E7A-4C09-84A0-9A20EE01AA31}"/>
    <dgm:cxn modelId="{BAC07207-6DD4-4E4A-A3CB-69673A97C2DE}" srcId="{105DE175-2E9A-46B2-8EEE-669A4F9C0781}" destId="{92FC579B-7DD0-4A9A-8710-97956A841790}" srcOrd="0" destOrd="0" parTransId="{F3C99299-6800-408F-8967-3CA42E7B7436}" sibTransId="{08E9F0CD-6710-4A21-B463-40401C5AEA32}"/>
    <dgm:cxn modelId="{39C0D209-381E-4D1D-A7A0-6F234A72C58F}" srcId="{2BA8F2DB-522B-41C1-903A-2391DFABA659}" destId="{F6E89697-39ED-4699-A725-12CC415A6940}" srcOrd="0" destOrd="0" parTransId="{F24E0ED9-B90A-41A4-A6FE-22F927E8BDFA}" sibTransId="{92E9E3CB-6A6A-4996-BE98-5E3B4E21B5AB}"/>
    <dgm:cxn modelId="{AE62F40C-C63C-4079-A5E4-BBACC3ABF389}" type="presOf" srcId="{D4E7E5A7-82A9-4225-8B7B-B0421B5F65C8}" destId="{EA1A0187-A98B-44EC-9F44-A67C87A0724C}" srcOrd="0" destOrd="1" presId="urn:microsoft.com/office/officeart/2005/8/layout/vList5"/>
    <dgm:cxn modelId="{084FA027-28C4-4FBC-8008-8E92643C5761}" type="presOf" srcId="{9106677E-D5BC-4EE6-AB51-FF49D2277528}" destId="{EB2FB029-3E04-46F4-B62C-74F9FD0ED079}" srcOrd="0" destOrd="1" presId="urn:microsoft.com/office/officeart/2005/8/layout/vList5"/>
    <dgm:cxn modelId="{ECC32930-FAA3-4C53-9742-54EE494E3E12}" srcId="{105DE175-2E9A-46B2-8EEE-669A4F9C0781}" destId="{99133D12-5745-480C-8291-BCA952073580}" srcOrd="1" destOrd="0" parTransId="{F45626C1-A773-43BA-A81C-95CA48AD1F4F}" sibTransId="{6DA55654-30D2-4763-BB64-C8A9859F552D}"/>
    <dgm:cxn modelId="{7CBCCE3E-470B-4C68-B1D9-9B9DE4DD4FAD}" srcId="{4D858C5D-721E-4FD5-A02B-9AED8F937316}" destId="{2BA8F2DB-522B-41C1-903A-2391DFABA659}" srcOrd="3" destOrd="0" parTransId="{28ABEBDE-6D31-41A1-9979-70630E0A9D7C}" sibTransId="{2E927FA7-87F9-4285-8ED0-2E99999DC37C}"/>
    <dgm:cxn modelId="{F0FF9841-2300-490A-A8DC-D4F7762D8E7A}" type="presOf" srcId="{105DE175-2E9A-46B2-8EEE-669A4F9C0781}" destId="{3B608EFB-34F3-4E79-A3B1-9056223F1D16}" srcOrd="0" destOrd="0" presId="urn:microsoft.com/office/officeart/2005/8/layout/vList5"/>
    <dgm:cxn modelId="{F943C444-6E0C-4759-83E3-50894DD7CA87}" type="presOf" srcId="{DBE9E077-7818-4771-8CFF-481A1CD3197D}" destId="{80257397-F56D-4D1C-A370-4ED3FF7120CE}" srcOrd="0" destOrd="1" presId="urn:microsoft.com/office/officeart/2005/8/layout/vList5"/>
    <dgm:cxn modelId="{BEF80E6B-C917-4179-AF44-0F7783CFCE4F}" srcId="{2BA8F2DB-522B-41C1-903A-2391DFABA659}" destId="{D4E7E5A7-82A9-4225-8B7B-B0421B5F65C8}" srcOrd="1" destOrd="0" parTransId="{F7BBB3CA-FAA2-4F47-AE27-B0011ED4993C}" sibTransId="{ED14C2A3-FBB1-4091-BC09-A6F287596F0C}"/>
    <dgm:cxn modelId="{AFA54850-6F67-4369-93AF-3EA9FD1220E3}" srcId="{4D858C5D-721E-4FD5-A02B-9AED8F937316}" destId="{62C52265-DD6F-4C0E-AA5E-C470BC10BDD2}" srcOrd="1" destOrd="0" parTransId="{8D631C20-E4B0-480F-A341-E406DEE444CA}" sibTransId="{F8B82E9B-6143-43D4-BF5F-DDABAA363CA1}"/>
    <dgm:cxn modelId="{94297672-7D0B-4101-83B7-C9994D7E9AAB}" srcId="{7F7F1D14-F032-48A0-BEAA-D3B5FF6BAF86}" destId="{DBE9E077-7818-4771-8CFF-481A1CD3197D}" srcOrd="1" destOrd="0" parTransId="{58D2F7A7-E361-4639-A1DC-CA59A2210940}" sibTransId="{00C07672-6459-47BB-8C9E-F0E1738F5CCB}"/>
    <dgm:cxn modelId="{05FABE5A-A106-4E2E-B7FD-5BEC0AFBB4B5}" srcId="{62C52265-DD6F-4C0E-AA5E-C470BC10BDD2}" destId="{9106677E-D5BC-4EE6-AB51-FF49D2277528}" srcOrd="1" destOrd="0" parTransId="{4C9B2E3E-ABD9-4125-A77A-F8CF6305B5D3}" sibTransId="{196DE161-39C7-4482-9CB3-E85092E43633}"/>
    <dgm:cxn modelId="{67E4337B-40AF-4350-927D-F25321CCD8E1}" srcId="{4D858C5D-721E-4FD5-A02B-9AED8F937316}" destId="{105DE175-2E9A-46B2-8EEE-669A4F9C0781}" srcOrd="0" destOrd="0" parTransId="{7F6ACD63-53D0-4EAC-ADC5-81CCDEACC2D9}" sibTransId="{01BB9451-EE38-4DFE-AD4D-B68B51A855A8}"/>
    <dgm:cxn modelId="{0D672089-41A1-4FB2-A59B-3EA3DD2B87E4}" type="presOf" srcId="{99133D12-5745-480C-8291-BCA952073580}" destId="{7E02549E-92AF-494E-AD49-D1723812977F}" srcOrd="0" destOrd="1" presId="urn:microsoft.com/office/officeart/2005/8/layout/vList5"/>
    <dgm:cxn modelId="{CB8C5A9E-F346-496F-9A4B-CCD383C6DC9C}" type="presOf" srcId="{6F0EDBF3-B816-4EAF-8CA4-1F8E4029C2F9}" destId="{EB2FB029-3E04-46F4-B62C-74F9FD0ED079}" srcOrd="0" destOrd="0" presId="urn:microsoft.com/office/officeart/2005/8/layout/vList5"/>
    <dgm:cxn modelId="{B0AED4A9-8B60-4F13-AFDA-B2DD735FFC0F}" type="presOf" srcId="{7F7F1D14-F032-48A0-BEAA-D3B5FF6BAF86}" destId="{4AAA1627-852D-48D5-8DA7-6E23FD3BE000}" srcOrd="0" destOrd="0" presId="urn:microsoft.com/office/officeart/2005/8/layout/vList5"/>
    <dgm:cxn modelId="{9E93CDB3-2143-4C55-8126-A82759968555}" srcId="{7F7F1D14-F032-48A0-BEAA-D3B5FF6BAF86}" destId="{43189E33-67F5-4B56-9F9D-A3A7D4E1D9C7}" srcOrd="0" destOrd="0" parTransId="{EC26C26E-5A90-4B1D-86C0-EDCF67581C28}" sibTransId="{7BC9C686-C7E6-42A7-B079-278E17F0D587}"/>
    <dgm:cxn modelId="{EA5740C3-2F06-4DD0-BDA2-B9A592F81760}" type="presOf" srcId="{F6E89697-39ED-4699-A725-12CC415A6940}" destId="{EA1A0187-A98B-44EC-9F44-A67C87A0724C}" srcOrd="0" destOrd="0" presId="urn:microsoft.com/office/officeart/2005/8/layout/vList5"/>
    <dgm:cxn modelId="{B05F63D8-7551-42D1-B13A-327DBE228E2B}" srcId="{62C52265-DD6F-4C0E-AA5E-C470BC10BDD2}" destId="{6F0EDBF3-B816-4EAF-8CA4-1F8E4029C2F9}" srcOrd="0" destOrd="0" parTransId="{2A8E454E-A8DD-4615-9EC6-43D840EDEC43}" sibTransId="{CE29B8CE-958C-4FA4-AB05-6F8D05CE5BD1}"/>
    <dgm:cxn modelId="{87E5BCDF-EC70-4E19-A502-1F483A1F2303}" type="presOf" srcId="{43189E33-67F5-4B56-9F9D-A3A7D4E1D9C7}" destId="{80257397-F56D-4D1C-A370-4ED3FF7120CE}" srcOrd="0" destOrd="0" presId="urn:microsoft.com/office/officeart/2005/8/layout/vList5"/>
    <dgm:cxn modelId="{1D220DE0-FC6D-41C4-B3A7-9CAC87B79CC0}" type="presOf" srcId="{4D858C5D-721E-4FD5-A02B-9AED8F937316}" destId="{2E510852-BE58-4BBA-9155-D4BB21A7BB22}" srcOrd="0" destOrd="0" presId="urn:microsoft.com/office/officeart/2005/8/layout/vList5"/>
    <dgm:cxn modelId="{654181E0-6276-4C65-8633-91C18FDE0D21}" type="presOf" srcId="{2BA8F2DB-522B-41C1-903A-2391DFABA659}" destId="{447722E4-F49C-40BE-9C00-80647BC5CD78}" srcOrd="0" destOrd="0" presId="urn:microsoft.com/office/officeart/2005/8/layout/vList5"/>
    <dgm:cxn modelId="{C1AAA7E9-F11A-4442-86B4-8725196EE172}" type="presOf" srcId="{92FC579B-7DD0-4A9A-8710-97956A841790}" destId="{7E02549E-92AF-494E-AD49-D1723812977F}" srcOrd="0" destOrd="0" presId="urn:microsoft.com/office/officeart/2005/8/layout/vList5"/>
    <dgm:cxn modelId="{547F71EB-9DC5-48F2-B900-853CAC817D5C}" type="presOf" srcId="{62C52265-DD6F-4C0E-AA5E-C470BC10BDD2}" destId="{6260AAA6-D021-4004-A493-E6DBC10A1906}" srcOrd="0" destOrd="0" presId="urn:microsoft.com/office/officeart/2005/8/layout/vList5"/>
    <dgm:cxn modelId="{C009391F-89F7-4044-A0D2-935345320C10}" type="presParOf" srcId="{2E510852-BE58-4BBA-9155-D4BB21A7BB22}" destId="{A8F6844C-CE82-4016-BF97-2C2469FBF185}" srcOrd="0" destOrd="0" presId="urn:microsoft.com/office/officeart/2005/8/layout/vList5"/>
    <dgm:cxn modelId="{786515C6-54A0-46F9-8D0C-9EF1C1C16098}" type="presParOf" srcId="{A8F6844C-CE82-4016-BF97-2C2469FBF185}" destId="{3B608EFB-34F3-4E79-A3B1-9056223F1D16}" srcOrd="0" destOrd="0" presId="urn:microsoft.com/office/officeart/2005/8/layout/vList5"/>
    <dgm:cxn modelId="{67C56B14-4B64-4CFD-99FE-1730E7F696E0}" type="presParOf" srcId="{A8F6844C-CE82-4016-BF97-2C2469FBF185}" destId="{7E02549E-92AF-494E-AD49-D1723812977F}" srcOrd="1" destOrd="0" presId="urn:microsoft.com/office/officeart/2005/8/layout/vList5"/>
    <dgm:cxn modelId="{2D6A77FD-AED8-45FC-8001-30A58CA67BA7}" type="presParOf" srcId="{2E510852-BE58-4BBA-9155-D4BB21A7BB22}" destId="{A9B7C576-7323-4146-9F2D-64EEDAC47AF8}" srcOrd="1" destOrd="0" presId="urn:microsoft.com/office/officeart/2005/8/layout/vList5"/>
    <dgm:cxn modelId="{B245A65E-F940-4FF3-A095-2754CDB23065}" type="presParOf" srcId="{2E510852-BE58-4BBA-9155-D4BB21A7BB22}" destId="{BD9F4309-2E0D-49B9-823C-347BDD6E1CFB}" srcOrd="2" destOrd="0" presId="urn:microsoft.com/office/officeart/2005/8/layout/vList5"/>
    <dgm:cxn modelId="{7970380D-86B7-4644-9EE9-F65ADEE2D905}" type="presParOf" srcId="{BD9F4309-2E0D-49B9-823C-347BDD6E1CFB}" destId="{6260AAA6-D021-4004-A493-E6DBC10A1906}" srcOrd="0" destOrd="0" presId="urn:microsoft.com/office/officeart/2005/8/layout/vList5"/>
    <dgm:cxn modelId="{20FC1584-ACA5-4D6C-BC2B-5742E528C41E}" type="presParOf" srcId="{BD9F4309-2E0D-49B9-823C-347BDD6E1CFB}" destId="{EB2FB029-3E04-46F4-B62C-74F9FD0ED079}" srcOrd="1" destOrd="0" presId="urn:microsoft.com/office/officeart/2005/8/layout/vList5"/>
    <dgm:cxn modelId="{79D5F922-3350-428E-82EC-8E5C216CFBCD}" type="presParOf" srcId="{2E510852-BE58-4BBA-9155-D4BB21A7BB22}" destId="{D6001CBA-4722-480A-9511-0772F145A3AA}" srcOrd="3" destOrd="0" presId="urn:microsoft.com/office/officeart/2005/8/layout/vList5"/>
    <dgm:cxn modelId="{E9CAF402-D0B2-40EF-B3A6-2BE167C3C06D}" type="presParOf" srcId="{2E510852-BE58-4BBA-9155-D4BB21A7BB22}" destId="{A6C3ED1B-AD31-4983-8931-CE6245B36958}" srcOrd="4" destOrd="0" presId="urn:microsoft.com/office/officeart/2005/8/layout/vList5"/>
    <dgm:cxn modelId="{0AD17D5A-9426-4AEE-BFAB-B2C762353987}" type="presParOf" srcId="{A6C3ED1B-AD31-4983-8931-CE6245B36958}" destId="{4AAA1627-852D-48D5-8DA7-6E23FD3BE000}" srcOrd="0" destOrd="0" presId="urn:microsoft.com/office/officeart/2005/8/layout/vList5"/>
    <dgm:cxn modelId="{75BDFB1D-5D6B-4125-B304-9229FCE4EA81}" type="presParOf" srcId="{A6C3ED1B-AD31-4983-8931-CE6245B36958}" destId="{80257397-F56D-4D1C-A370-4ED3FF7120CE}" srcOrd="1" destOrd="0" presId="urn:microsoft.com/office/officeart/2005/8/layout/vList5"/>
    <dgm:cxn modelId="{0055B753-AB92-46D4-82FE-F4EC02A3E675}" type="presParOf" srcId="{2E510852-BE58-4BBA-9155-D4BB21A7BB22}" destId="{F37C0D03-F38C-49A4-BD4E-725C7E608279}" srcOrd="5" destOrd="0" presId="urn:microsoft.com/office/officeart/2005/8/layout/vList5"/>
    <dgm:cxn modelId="{39D8CA4E-76D4-420D-9A8A-F29A35F98C4C}" type="presParOf" srcId="{2E510852-BE58-4BBA-9155-D4BB21A7BB22}" destId="{057491C6-833E-40F1-BBB4-6893CED26279}" srcOrd="6" destOrd="0" presId="urn:microsoft.com/office/officeart/2005/8/layout/vList5"/>
    <dgm:cxn modelId="{3CC03B31-9C17-49D1-A589-D5F8AD25BE24}" type="presParOf" srcId="{057491C6-833E-40F1-BBB4-6893CED26279}" destId="{447722E4-F49C-40BE-9C00-80647BC5CD78}" srcOrd="0" destOrd="0" presId="urn:microsoft.com/office/officeart/2005/8/layout/vList5"/>
    <dgm:cxn modelId="{7540F3EC-0B89-44AE-8FF8-AF822D0332D7}" type="presParOf" srcId="{057491C6-833E-40F1-BBB4-6893CED26279}" destId="{EA1A0187-A98B-44EC-9F44-A67C87A0724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02549E-92AF-494E-AD49-D1723812977F}">
      <dsp:nvSpPr>
        <dsp:cNvPr id="0" name=""/>
        <dsp:cNvSpPr/>
      </dsp:nvSpPr>
      <dsp:spPr>
        <a:xfrm rot="5400000">
          <a:off x="6727953" y="-2834476"/>
          <a:ext cx="845309"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Learn about apprenticeships, youth work careers, and set goals for your time in the program.</a:t>
          </a:r>
        </a:p>
        <a:p>
          <a:pPr marL="114300" lvl="1" indent="-114300" algn="l" defTabSz="622300">
            <a:lnSpc>
              <a:spcPct val="90000"/>
            </a:lnSpc>
            <a:spcBef>
              <a:spcPct val="0"/>
            </a:spcBef>
            <a:spcAft>
              <a:spcPct val="15000"/>
            </a:spcAft>
            <a:buFont typeface="Arial" panose="020B0604020202020204" pitchFamily="34" charset="0"/>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4 sessions</a:t>
          </a:r>
        </a:p>
      </dsp:txBody>
      <dsp:txXfrm rot="-5400000">
        <a:off x="3785616" y="149126"/>
        <a:ext cx="6688719" cy="762779"/>
      </dsp:txXfrm>
    </dsp:sp>
    <dsp:sp modelId="{3B608EFB-34F3-4E79-A3B1-9056223F1D16}">
      <dsp:nvSpPr>
        <dsp:cNvPr id="0" name=""/>
        <dsp:cNvSpPr/>
      </dsp:nvSpPr>
      <dsp:spPr>
        <a:xfrm>
          <a:off x="0" y="2196"/>
          <a:ext cx="3785616" cy="1056636"/>
        </a:xfrm>
        <a:prstGeom prst="round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Noto Sans" panose="020B0502040504020204" pitchFamily="34" charset="0"/>
              <a:ea typeface="Noto Sans" panose="020B0502040504020204" pitchFamily="34" charset="0"/>
              <a:cs typeface="Noto Sans" panose="020B0502040504020204" pitchFamily="34" charset="0"/>
            </a:rPr>
            <a:t>Module 1: </a:t>
          </a:r>
        </a:p>
        <a:p>
          <a:pPr marL="0" lvl="0" indent="0" algn="ctr" defTabSz="711200">
            <a:lnSpc>
              <a:spcPct val="90000"/>
            </a:lnSpc>
            <a:spcBef>
              <a:spcPct val="0"/>
            </a:spcBef>
            <a:spcAft>
              <a:spcPct val="35000"/>
            </a:spcAft>
            <a:buNone/>
          </a:pPr>
          <a:r>
            <a:rPr lang="en-US" sz="1600" kern="1200" dirty="0">
              <a:latin typeface="Noto Sans" panose="020B0502040504020204" pitchFamily="34" charset="0"/>
              <a:ea typeface="Noto Sans" panose="020B0502040504020204" pitchFamily="34" charset="0"/>
              <a:cs typeface="Noto Sans" panose="020B0502040504020204" pitchFamily="34" charset="0"/>
            </a:rPr>
            <a:t>Orientation</a:t>
          </a:r>
        </a:p>
      </dsp:txBody>
      <dsp:txXfrm>
        <a:off x="51581" y="53777"/>
        <a:ext cx="3682454" cy="953474"/>
      </dsp:txXfrm>
    </dsp:sp>
    <dsp:sp modelId="{EB2FB029-3E04-46F4-B62C-74F9FD0ED079}">
      <dsp:nvSpPr>
        <dsp:cNvPr id="0" name=""/>
        <dsp:cNvSpPr/>
      </dsp:nvSpPr>
      <dsp:spPr>
        <a:xfrm rot="5400000">
          <a:off x="6727953" y="-1725007"/>
          <a:ext cx="845309"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Learn the introductory concepts related to positive youth development, child and youth developmental stages, and meaningful youth-adult interactions.</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6 sessions</a:t>
          </a:r>
        </a:p>
      </dsp:txBody>
      <dsp:txXfrm rot="-5400000">
        <a:off x="3785616" y="1258595"/>
        <a:ext cx="6688719" cy="762779"/>
      </dsp:txXfrm>
    </dsp:sp>
    <dsp:sp modelId="{6260AAA6-D021-4004-A493-E6DBC10A1906}">
      <dsp:nvSpPr>
        <dsp:cNvPr id="0" name=""/>
        <dsp:cNvSpPr/>
      </dsp:nvSpPr>
      <dsp:spPr>
        <a:xfrm>
          <a:off x="0" y="1111665"/>
          <a:ext cx="3785616" cy="1056636"/>
        </a:xfrm>
        <a:prstGeom prst="round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Noto Sans" panose="020B0502040504020204" pitchFamily="34" charset="0"/>
              <a:ea typeface="Noto Sans" panose="020B0502040504020204" pitchFamily="34" charset="0"/>
              <a:cs typeface="Noto Sans" panose="020B0502040504020204" pitchFamily="34" charset="0"/>
            </a:rPr>
            <a:t>Module 2:</a:t>
          </a:r>
        </a:p>
        <a:p>
          <a:pPr marL="0" lvl="0" indent="0" algn="ctr" defTabSz="711200">
            <a:lnSpc>
              <a:spcPct val="90000"/>
            </a:lnSpc>
            <a:spcBef>
              <a:spcPct val="0"/>
            </a:spcBef>
            <a:spcAft>
              <a:spcPct val="35000"/>
            </a:spcAft>
            <a:buNone/>
          </a:pPr>
          <a:r>
            <a:rPr lang="en-US" sz="1600" kern="1200" dirty="0">
              <a:latin typeface="Noto Sans" panose="020B0502040504020204" pitchFamily="34" charset="0"/>
              <a:ea typeface="Noto Sans" panose="020B0502040504020204" pitchFamily="34" charset="0"/>
              <a:cs typeface="Noto Sans" panose="020B0502040504020204" pitchFamily="34" charset="0"/>
            </a:rPr>
            <a:t>Introduction to PYD</a:t>
          </a:r>
        </a:p>
      </dsp:txBody>
      <dsp:txXfrm>
        <a:off x="51581" y="1163246"/>
        <a:ext cx="3682454" cy="953474"/>
      </dsp:txXfrm>
    </dsp:sp>
    <dsp:sp modelId="{80257397-F56D-4D1C-A370-4ED3FF7120CE}">
      <dsp:nvSpPr>
        <dsp:cNvPr id="0" name=""/>
        <dsp:cNvSpPr/>
      </dsp:nvSpPr>
      <dsp:spPr>
        <a:xfrm rot="5400000">
          <a:off x="6727953" y="-615539"/>
          <a:ext cx="845309"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Explore various aspects of youth-serving work including roles, employers, training requirements.</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6 sessions</a:t>
          </a:r>
        </a:p>
      </dsp:txBody>
      <dsp:txXfrm rot="-5400000">
        <a:off x="3785616" y="2368063"/>
        <a:ext cx="6688719" cy="762779"/>
      </dsp:txXfrm>
    </dsp:sp>
    <dsp:sp modelId="{4AAA1627-852D-48D5-8DA7-6E23FD3BE000}">
      <dsp:nvSpPr>
        <dsp:cNvPr id="0" name=""/>
        <dsp:cNvSpPr/>
      </dsp:nvSpPr>
      <dsp:spPr>
        <a:xfrm>
          <a:off x="0" y="2221134"/>
          <a:ext cx="3785616" cy="1056636"/>
        </a:xfrm>
        <a:prstGeom prst="round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Noto Sans" panose="020B0502040504020204" pitchFamily="34" charset="0"/>
              <a:ea typeface="Noto Sans" panose="020B0502040504020204" pitchFamily="34" charset="0"/>
              <a:cs typeface="Noto Sans" panose="020B0502040504020204" pitchFamily="34" charset="0"/>
            </a:rPr>
            <a:t>Module 3:</a:t>
          </a:r>
        </a:p>
        <a:p>
          <a:pPr marL="0" lvl="0" indent="0" algn="ctr" defTabSz="711200">
            <a:lnSpc>
              <a:spcPct val="90000"/>
            </a:lnSpc>
            <a:spcBef>
              <a:spcPct val="0"/>
            </a:spcBef>
            <a:spcAft>
              <a:spcPct val="35000"/>
            </a:spcAft>
            <a:buNone/>
          </a:pPr>
          <a:r>
            <a:rPr lang="en-US" sz="1600" kern="1200" dirty="0">
              <a:latin typeface="Noto Sans" panose="020B0502040504020204" pitchFamily="34" charset="0"/>
              <a:ea typeface="Noto Sans" panose="020B0502040504020204" pitchFamily="34" charset="0"/>
              <a:cs typeface="Noto Sans" panose="020B0502040504020204" pitchFamily="34" charset="0"/>
            </a:rPr>
            <a:t>Exploring Youth Development Work</a:t>
          </a:r>
        </a:p>
      </dsp:txBody>
      <dsp:txXfrm>
        <a:off x="51581" y="2272715"/>
        <a:ext cx="3682454" cy="953474"/>
      </dsp:txXfrm>
    </dsp:sp>
    <dsp:sp modelId="{EA1A0187-A98B-44EC-9F44-A67C87A0724C}">
      <dsp:nvSpPr>
        <dsp:cNvPr id="0" name=""/>
        <dsp:cNvSpPr/>
      </dsp:nvSpPr>
      <dsp:spPr>
        <a:xfrm rot="5400000">
          <a:off x="6727953" y="493929"/>
          <a:ext cx="845309"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Practice and apply the ten competencies needed for a successful career as a youth development worker.</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11 sessions</a:t>
          </a:r>
        </a:p>
      </dsp:txBody>
      <dsp:txXfrm rot="-5400000">
        <a:off x="3785616" y="3477532"/>
        <a:ext cx="6688719" cy="762779"/>
      </dsp:txXfrm>
    </dsp:sp>
    <dsp:sp modelId="{447722E4-F49C-40BE-9C00-80647BC5CD78}">
      <dsp:nvSpPr>
        <dsp:cNvPr id="0" name=""/>
        <dsp:cNvSpPr/>
      </dsp:nvSpPr>
      <dsp:spPr>
        <a:xfrm>
          <a:off x="0" y="3330603"/>
          <a:ext cx="3785616" cy="1056636"/>
        </a:xfrm>
        <a:prstGeom prst="round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Noto Sans" panose="020B0502040504020204" pitchFamily="34" charset="0"/>
              <a:ea typeface="Noto Sans" panose="020B0502040504020204" pitchFamily="34" charset="0"/>
              <a:cs typeface="Noto Sans" panose="020B0502040504020204" pitchFamily="34" charset="0"/>
            </a:rPr>
            <a:t>Module 4:</a:t>
          </a:r>
        </a:p>
        <a:p>
          <a:pPr marL="0" lvl="0" indent="0" algn="ctr" defTabSz="711200">
            <a:lnSpc>
              <a:spcPct val="90000"/>
            </a:lnSpc>
            <a:spcBef>
              <a:spcPct val="0"/>
            </a:spcBef>
            <a:spcAft>
              <a:spcPct val="35000"/>
            </a:spcAft>
            <a:buNone/>
          </a:pPr>
          <a:r>
            <a:rPr lang="en-US" sz="1600" kern="1200" dirty="0">
              <a:latin typeface="Noto Sans" panose="020B0502040504020204" pitchFamily="34" charset="0"/>
              <a:ea typeface="Noto Sans" panose="020B0502040504020204" pitchFamily="34" charset="0"/>
              <a:cs typeface="Noto Sans" panose="020B0502040504020204" pitchFamily="34" charset="0"/>
            </a:rPr>
            <a:t>Competencies in Action</a:t>
          </a:r>
        </a:p>
      </dsp:txBody>
      <dsp:txXfrm>
        <a:off x="51581" y="3382184"/>
        <a:ext cx="3682454" cy="953474"/>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8C520F-4DC0-9842-8451-BD9C7A49F5F0}" type="slidenum">
              <a:rPr lang="en-US" smtClean="0"/>
              <a:t>6</a:t>
            </a:fld>
            <a:endParaRPr lang="en-US" dirty="0"/>
          </a:p>
        </p:txBody>
      </p:sp>
    </p:spTree>
    <p:extLst>
      <p:ext uri="{BB962C8B-B14F-4D97-AF65-F5344CB8AC3E}">
        <p14:creationId xmlns:p14="http://schemas.microsoft.com/office/powerpoint/2010/main" val="738765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80074-52EB-DA74-E98C-1F58BAD274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428476-D802-56FD-F961-5C66828AFB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53F23B-60CE-CA95-DA91-2264143FE317}"/>
              </a:ext>
            </a:extLst>
          </p:cNvPr>
          <p:cNvSpPr>
            <a:spLocks noGrp="1"/>
          </p:cNvSpPr>
          <p:nvPr>
            <p:ph type="body" idx="1"/>
          </p:nvPr>
        </p:nvSpPr>
        <p:spPr/>
        <p:txBody>
          <a:bodyPr/>
          <a:lstStyle/>
          <a:p>
            <a:r>
              <a:rPr lang="en-US" dirty="0"/>
              <a:t>Click to reveal the answer</a:t>
            </a:r>
          </a:p>
        </p:txBody>
      </p:sp>
      <p:sp>
        <p:nvSpPr>
          <p:cNvPr id="4" name="Slide Number Placeholder 3">
            <a:extLst>
              <a:ext uri="{FF2B5EF4-FFF2-40B4-BE49-F238E27FC236}">
                <a16:creationId xmlns:a16="http://schemas.microsoft.com/office/drawing/2014/main" id="{2F818F34-2A29-3B2D-3A4C-54DC9C157521}"/>
              </a:ext>
            </a:extLst>
          </p:cNvPr>
          <p:cNvSpPr>
            <a:spLocks noGrp="1"/>
          </p:cNvSpPr>
          <p:nvPr>
            <p:ph type="sldNum" sz="quarter" idx="5"/>
          </p:nvPr>
        </p:nvSpPr>
        <p:spPr/>
        <p:txBody>
          <a:bodyPr/>
          <a:lstStyle/>
          <a:p>
            <a:fld id="{9239DD76-6F3D-1A42-8AFB-7E5F8ED43188}" type="slidenum">
              <a:rPr lang="en-US" smtClean="0"/>
              <a:t>18</a:t>
            </a:fld>
            <a:endParaRPr lang="en-US" dirty="0"/>
          </a:p>
        </p:txBody>
      </p:sp>
    </p:spTree>
    <p:extLst>
      <p:ext uri="{BB962C8B-B14F-4D97-AF65-F5344CB8AC3E}">
        <p14:creationId xmlns:p14="http://schemas.microsoft.com/office/powerpoint/2010/main" val="279385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https://www.apprenticeship.gov/employers/explore-pre-apprenticeship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https://www.apprenticeship.gov/employers/explore-apprenticeship</a:t>
            </a:r>
          </a:p>
        </p:txBody>
      </p:sp>
      <p:sp>
        <p:nvSpPr>
          <p:cNvPr id="4" name="Slide Number Placeholder 3"/>
          <p:cNvSpPr>
            <a:spLocks noGrp="1"/>
          </p:cNvSpPr>
          <p:nvPr>
            <p:ph type="sldNum" sz="quarter" idx="5"/>
          </p:nvPr>
        </p:nvSpPr>
        <p:spPr/>
        <p:txBody>
          <a:bodyPr/>
          <a:lstStyle/>
          <a:p>
            <a:fld id="{9239DD76-6F3D-1A42-8AFB-7E5F8ED43188}" type="slidenum">
              <a:rPr lang="en-US" smtClean="0"/>
              <a:t>19</a:t>
            </a:fld>
            <a:endParaRPr lang="en-US" dirty="0"/>
          </a:p>
        </p:txBody>
      </p:sp>
    </p:spTree>
    <p:extLst>
      <p:ext uri="{BB962C8B-B14F-4D97-AF65-F5344CB8AC3E}">
        <p14:creationId xmlns:p14="http://schemas.microsoft.com/office/powerpoint/2010/main" val="1255723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to reveal the answer</a:t>
            </a:r>
          </a:p>
        </p:txBody>
      </p:sp>
      <p:sp>
        <p:nvSpPr>
          <p:cNvPr id="4" name="Slide Number Placeholder 3"/>
          <p:cNvSpPr>
            <a:spLocks noGrp="1"/>
          </p:cNvSpPr>
          <p:nvPr>
            <p:ph type="sldNum" sz="quarter" idx="5"/>
          </p:nvPr>
        </p:nvSpPr>
        <p:spPr/>
        <p:txBody>
          <a:bodyPr/>
          <a:lstStyle/>
          <a:p>
            <a:fld id="{9239DD76-6F3D-1A42-8AFB-7E5F8ED43188}" type="slidenum">
              <a:rPr lang="en-US" smtClean="0"/>
              <a:t>10</a:t>
            </a:fld>
            <a:endParaRPr lang="en-US" dirty="0"/>
          </a:p>
        </p:txBody>
      </p:sp>
    </p:spTree>
    <p:extLst>
      <p:ext uri="{BB962C8B-B14F-4D97-AF65-F5344CB8AC3E}">
        <p14:creationId xmlns:p14="http://schemas.microsoft.com/office/powerpoint/2010/main" val="3669226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C76A2-E29C-EA7D-3F0C-FE8AB3F296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455DBE-C257-A68B-C554-03A21F1FFB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E22889-DAEB-D5F5-7ECF-C8583049D112}"/>
              </a:ext>
            </a:extLst>
          </p:cNvPr>
          <p:cNvSpPr>
            <a:spLocks noGrp="1"/>
          </p:cNvSpPr>
          <p:nvPr>
            <p:ph type="body" idx="1"/>
          </p:nvPr>
        </p:nvSpPr>
        <p:spPr/>
        <p:txBody>
          <a:bodyPr/>
          <a:lstStyle/>
          <a:p>
            <a:r>
              <a:rPr lang="en-US" dirty="0"/>
              <a:t>Click to reveal the answer</a:t>
            </a:r>
          </a:p>
        </p:txBody>
      </p:sp>
      <p:sp>
        <p:nvSpPr>
          <p:cNvPr id="4" name="Slide Number Placeholder 3">
            <a:extLst>
              <a:ext uri="{FF2B5EF4-FFF2-40B4-BE49-F238E27FC236}">
                <a16:creationId xmlns:a16="http://schemas.microsoft.com/office/drawing/2014/main" id="{A84F0F06-E37B-F7B3-5E1C-602B077E9290}"/>
              </a:ext>
            </a:extLst>
          </p:cNvPr>
          <p:cNvSpPr>
            <a:spLocks noGrp="1"/>
          </p:cNvSpPr>
          <p:nvPr>
            <p:ph type="sldNum" sz="quarter" idx="5"/>
          </p:nvPr>
        </p:nvSpPr>
        <p:spPr/>
        <p:txBody>
          <a:bodyPr/>
          <a:lstStyle/>
          <a:p>
            <a:fld id="{9239DD76-6F3D-1A42-8AFB-7E5F8ED43188}" type="slidenum">
              <a:rPr lang="en-US" smtClean="0"/>
              <a:t>11</a:t>
            </a:fld>
            <a:endParaRPr lang="en-US" dirty="0"/>
          </a:p>
        </p:txBody>
      </p:sp>
    </p:spTree>
    <p:extLst>
      <p:ext uri="{BB962C8B-B14F-4D97-AF65-F5344CB8AC3E}">
        <p14:creationId xmlns:p14="http://schemas.microsoft.com/office/powerpoint/2010/main" val="1550945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01980-D26B-13C7-11D3-A696FCAC3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4AA5FF-E378-A53C-FD21-4482748A2C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FFB767-8AB8-0972-DBAD-416DA3E279DD}"/>
              </a:ext>
            </a:extLst>
          </p:cNvPr>
          <p:cNvSpPr>
            <a:spLocks noGrp="1"/>
          </p:cNvSpPr>
          <p:nvPr>
            <p:ph type="body" idx="1"/>
          </p:nvPr>
        </p:nvSpPr>
        <p:spPr/>
        <p:txBody>
          <a:bodyPr/>
          <a:lstStyle/>
          <a:p>
            <a:r>
              <a:rPr lang="en-US" dirty="0"/>
              <a:t>Click to reveal the answer</a:t>
            </a:r>
          </a:p>
        </p:txBody>
      </p:sp>
      <p:sp>
        <p:nvSpPr>
          <p:cNvPr id="4" name="Slide Number Placeholder 3">
            <a:extLst>
              <a:ext uri="{FF2B5EF4-FFF2-40B4-BE49-F238E27FC236}">
                <a16:creationId xmlns:a16="http://schemas.microsoft.com/office/drawing/2014/main" id="{B73655E8-AFE1-4647-CFB0-EC5F8AC472E1}"/>
              </a:ext>
            </a:extLst>
          </p:cNvPr>
          <p:cNvSpPr>
            <a:spLocks noGrp="1"/>
          </p:cNvSpPr>
          <p:nvPr>
            <p:ph type="sldNum" sz="quarter" idx="5"/>
          </p:nvPr>
        </p:nvSpPr>
        <p:spPr/>
        <p:txBody>
          <a:bodyPr/>
          <a:lstStyle/>
          <a:p>
            <a:fld id="{9239DD76-6F3D-1A42-8AFB-7E5F8ED43188}" type="slidenum">
              <a:rPr lang="en-US" smtClean="0"/>
              <a:t>12</a:t>
            </a:fld>
            <a:endParaRPr lang="en-US" dirty="0"/>
          </a:p>
        </p:txBody>
      </p:sp>
    </p:spTree>
    <p:extLst>
      <p:ext uri="{BB962C8B-B14F-4D97-AF65-F5344CB8AC3E}">
        <p14:creationId xmlns:p14="http://schemas.microsoft.com/office/powerpoint/2010/main" val="1977080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2689E-5F02-834A-960E-D759B1809A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814EC6-98A9-546A-B7CF-FFF5DC036A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F5BA70-03B9-1735-3777-7385A3FF1178}"/>
              </a:ext>
            </a:extLst>
          </p:cNvPr>
          <p:cNvSpPr>
            <a:spLocks noGrp="1"/>
          </p:cNvSpPr>
          <p:nvPr>
            <p:ph type="body" idx="1"/>
          </p:nvPr>
        </p:nvSpPr>
        <p:spPr/>
        <p:txBody>
          <a:bodyPr/>
          <a:lstStyle/>
          <a:p>
            <a:r>
              <a:rPr lang="en-US" dirty="0"/>
              <a:t>Click to reveal the answer</a:t>
            </a:r>
          </a:p>
        </p:txBody>
      </p:sp>
      <p:sp>
        <p:nvSpPr>
          <p:cNvPr id="4" name="Slide Number Placeholder 3">
            <a:extLst>
              <a:ext uri="{FF2B5EF4-FFF2-40B4-BE49-F238E27FC236}">
                <a16:creationId xmlns:a16="http://schemas.microsoft.com/office/drawing/2014/main" id="{A37E3083-CBC7-460D-EB2B-B75B93D91742}"/>
              </a:ext>
            </a:extLst>
          </p:cNvPr>
          <p:cNvSpPr>
            <a:spLocks noGrp="1"/>
          </p:cNvSpPr>
          <p:nvPr>
            <p:ph type="sldNum" sz="quarter" idx="5"/>
          </p:nvPr>
        </p:nvSpPr>
        <p:spPr/>
        <p:txBody>
          <a:bodyPr/>
          <a:lstStyle/>
          <a:p>
            <a:fld id="{9239DD76-6F3D-1A42-8AFB-7E5F8ED43188}" type="slidenum">
              <a:rPr lang="en-US" smtClean="0"/>
              <a:t>13</a:t>
            </a:fld>
            <a:endParaRPr lang="en-US" dirty="0"/>
          </a:p>
        </p:txBody>
      </p:sp>
    </p:spTree>
    <p:extLst>
      <p:ext uri="{BB962C8B-B14F-4D97-AF65-F5344CB8AC3E}">
        <p14:creationId xmlns:p14="http://schemas.microsoft.com/office/powerpoint/2010/main" val="3346686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F856E-35AE-3203-3FF4-64CF8C05A3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BDBA95-00DE-91CD-435C-22956A4D1F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E0334A-2A11-69AC-B510-F558EC69A692}"/>
              </a:ext>
            </a:extLst>
          </p:cNvPr>
          <p:cNvSpPr>
            <a:spLocks noGrp="1"/>
          </p:cNvSpPr>
          <p:nvPr>
            <p:ph type="body" idx="1"/>
          </p:nvPr>
        </p:nvSpPr>
        <p:spPr/>
        <p:txBody>
          <a:bodyPr/>
          <a:lstStyle/>
          <a:p>
            <a:r>
              <a:rPr lang="en-US" dirty="0"/>
              <a:t>Click to reveal the answer</a:t>
            </a:r>
          </a:p>
        </p:txBody>
      </p:sp>
      <p:sp>
        <p:nvSpPr>
          <p:cNvPr id="4" name="Slide Number Placeholder 3">
            <a:extLst>
              <a:ext uri="{FF2B5EF4-FFF2-40B4-BE49-F238E27FC236}">
                <a16:creationId xmlns:a16="http://schemas.microsoft.com/office/drawing/2014/main" id="{B441A5C0-A418-A429-353F-17128D208C42}"/>
              </a:ext>
            </a:extLst>
          </p:cNvPr>
          <p:cNvSpPr>
            <a:spLocks noGrp="1"/>
          </p:cNvSpPr>
          <p:nvPr>
            <p:ph type="sldNum" sz="quarter" idx="5"/>
          </p:nvPr>
        </p:nvSpPr>
        <p:spPr/>
        <p:txBody>
          <a:bodyPr/>
          <a:lstStyle/>
          <a:p>
            <a:fld id="{9239DD76-6F3D-1A42-8AFB-7E5F8ED43188}" type="slidenum">
              <a:rPr lang="en-US" smtClean="0"/>
              <a:t>14</a:t>
            </a:fld>
            <a:endParaRPr lang="en-US" dirty="0"/>
          </a:p>
        </p:txBody>
      </p:sp>
    </p:spTree>
    <p:extLst>
      <p:ext uri="{BB962C8B-B14F-4D97-AF65-F5344CB8AC3E}">
        <p14:creationId xmlns:p14="http://schemas.microsoft.com/office/powerpoint/2010/main" val="29183965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48E929-BCC9-091C-5335-BABD0D67D6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42EB46-C8B0-E419-9BA6-20FA33E62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ABBA1B-5740-4579-B7A7-BF95823B560C}"/>
              </a:ext>
            </a:extLst>
          </p:cNvPr>
          <p:cNvSpPr>
            <a:spLocks noGrp="1"/>
          </p:cNvSpPr>
          <p:nvPr>
            <p:ph type="body" idx="1"/>
          </p:nvPr>
        </p:nvSpPr>
        <p:spPr/>
        <p:txBody>
          <a:bodyPr/>
          <a:lstStyle/>
          <a:p>
            <a:r>
              <a:rPr lang="en-US" dirty="0"/>
              <a:t>Click to reveal the answer</a:t>
            </a:r>
          </a:p>
        </p:txBody>
      </p:sp>
      <p:sp>
        <p:nvSpPr>
          <p:cNvPr id="4" name="Slide Number Placeholder 3">
            <a:extLst>
              <a:ext uri="{FF2B5EF4-FFF2-40B4-BE49-F238E27FC236}">
                <a16:creationId xmlns:a16="http://schemas.microsoft.com/office/drawing/2014/main" id="{16D385EF-9B21-94A7-A943-568394A76D54}"/>
              </a:ext>
            </a:extLst>
          </p:cNvPr>
          <p:cNvSpPr>
            <a:spLocks noGrp="1"/>
          </p:cNvSpPr>
          <p:nvPr>
            <p:ph type="sldNum" sz="quarter" idx="5"/>
          </p:nvPr>
        </p:nvSpPr>
        <p:spPr/>
        <p:txBody>
          <a:bodyPr/>
          <a:lstStyle/>
          <a:p>
            <a:fld id="{9239DD76-6F3D-1A42-8AFB-7E5F8ED43188}" type="slidenum">
              <a:rPr lang="en-US" smtClean="0"/>
              <a:t>15</a:t>
            </a:fld>
            <a:endParaRPr lang="en-US" dirty="0"/>
          </a:p>
        </p:txBody>
      </p:sp>
    </p:spTree>
    <p:extLst>
      <p:ext uri="{BB962C8B-B14F-4D97-AF65-F5344CB8AC3E}">
        <p14:creationId xmlns:p14="http://schemas.microsoft.com/office/powerpoint/2010/main" val="2898547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58ED7-8B10-F409-E347-B1620FB15B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C8C559-15E8-49B5-FBE9-7A1785CB4C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13392A-34A2-6EA5-444D-9FF85222C96A}"/>
              </a:ext>
            </a:extLst>
          </p:cNvPr>
          <p:cNvSpPr>
            <a:spLocks noGrp="1"/>
          </p:cNvSpPr>
          <p:nvPr>
            <p:ph type="body" idx="1"/>
          </p:nvPr>
        </p:nvSpPr>
        <p:spPr/>
        <p:txBody>
          <a:bodyPr/>
          <a:lstStyle/>
          <a:p>
            <a:r>
              <a:rPr lang="en-US" dirty="0"/>
              <a:t>Click to reveal the answer</a:t>
            </a:r>
          </a:p>
        </p:txBody>
      </p:sp>
      <p:sp>
        <p:nvSpPr>
          <p:cNvPr id="4" name="Slide Number Placeholder 3">
            <a:extLst>
              <a:ext uri="{FF2B5EF4-FFF2-40B4-BE49-F238E27FC236}">
                <a16:creationId xmlns:a16="http://schemas.microsoft.com/office/drawing/2014/main" id="{7CDE462C-86B5-578B-BD54-4F8B3E6663AC}"/>
              </a:ext>
            </a:extLst>
          </p:cNvPr>
          <p:cNvSpPr>
            <a:spLocks noGrp="1"/>
          </p:cNvSpPr>
          <p:nvPr>
            <p:ph type="sldNum" sz="quarter" idx="5"/>
          </p:nvPr>
        </p:nvSpPr>
        <p:spPr/>
        <p:txBody>
          <a:bodyPr/>
          <a:lstStyle/>
          <a:p>
            <a:fld id="{9239DD76-6F3D-1A42-8AFB-7E5F8ED43188}" type="slidenum">
              <a:rPr lang="en-US" smtClean="0"/>
              <a:t>16</a:t>
            </a:fld>
            <a:endParaRPr lang="en-US" dirty="0"/>
          </a:p>
        </p:txBody>
      </p:sp>
    </p:spTree>
    <p:extLst>
      <p:ext uri="{BB962C8B-B14F-4D97-AF65-F5344CB8AC3E}">
        <p14:creationId xmlns:p14="http://schemas.microsoft.com/office/powerpoint/2010/main" val="1799624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DA929-AAC4-FCFB-54FE-856DED58C6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DE7B5B-53FC-9A63-C704-449EB01C89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FDDF81-CD3E-DAE1-DB51-D4AAED279DF6}"/>
              </a:ext>
            </a:extLst>
          </p:cNvPr>
          <p:cNvSpPr>
            <a:spLocks noGrp="1"/>
          </p:cNvSpPr>
          <p:nvPr>
            <p:ph type="body" idx="1"/>
          </p:nvPr>
        </p:nvSpPr>
        <p:spPr/>
        <p:txBody>
          <a:bodyPr/>
          <a:lstStyle/>
          <a:p>
            <a:r>
              <a:rPr lang="en-US" dirty="0"/>
              <a:t>Click to reveal the answer</a:t>
            </a:r>
          </a:p>
        </p:txBody>
      </p:sp>
      <p:sp>
        <p:nvSpPr>
          <p:cNvPr id="4" name="Slide Number Placeholder 3">
            <a:extLst>
              <a:ext uri="{FF2B5EF4-FFF2-40B4-BE49-F238E27FC236}">
                <a16:creationId xmlns:a16="http://schemas.microsoft.com/office/drawing/2014/main" id="{68A6241D-1E2D-4D0C-2DB6-BBC9C436F7A3}"/>
              </a:ext>
            </a:extLst>
          </p:cNvPr>
          <p:cNvSpPr>
            <a:spLocks noGrp="1"/>
          </p:cNvSpPr>
          <p:nvPr>
            <p:ph type="sldNum" sz="quarter" idx="5"/>
          </p:nvPr>
        </p:nvSpPr>
        <p:spPr/>
        <p:txBody>
          <a:bodyPr/>
          <a:lstStyle/>
          <a:p>
            <a:fld id="{9239DD76-6F3D-1A42-8AFB-7E5F8ED43188}" type="slidenum">
              <a:rPr lang="en-US" smtClean="0"/>
              <a:t>17</a:t>
            </a:fld>
            <a:endParaRPr lang="en-US" dirty="0"/>
          </a:p>
        </p:txBody>
      </p:sp>
    </p:spTree>
    <p:extLst>
      <p:ext uri="{BB962C8B-B14F-4D97-AF65-F5344CB8AC3E}">
        <p14:creationId xmlns:p14="http://schemas.microsoft.com/office/powerpoint/2010/main" val="1196949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svg"/><Relationship Id="rId1" Type="http://schemas.openxmlformats.org/officeDocument/2006/relationships/slideLayout" Target="../slideLayouts/slideLayout35.xml"/><Relationship Id="rId5" Type="http://schemas.openxmlformats.org/officeDocument/2006/relationships/image" Target="../media/image35.svg"/><Relationship Id="rId4" Type="http://schemas.openxmlformats.org/officeDocument/2006/relationships/image" Target="../media/image34.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3.xml"/><Relationship Id="rId1" Type="http://schemas.openxmlformats.org/officeDocument/2006/relationships/video" Target="https://player.vimeo.com/video/785100228?app_id=122963" TargetMode="External"/><Relationship Id="rId4" Type="http://schemas.openxmlformats.org/officeDocument/2006/relationships/image" Target="../media/image30.jpeg"/></Relationships>
</file>

<file path=ppt/slides/_rels/slide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1.1: Defining Pre-Apprenticeship</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37CEE-7BFE-7E44-E694-617CE3111C66}"/>
              </a:ext>
            </a:extLst>
          </p:cNvPr>
          <p:cNvSpPr>
            <a:spLocks noGrp="1"/>
          </p:cNvSpPr>
          <p:nvPr>
            <p:ph type="title"/>
          </p:nvPr>
        </p:nvSpPr>
        <p:spPr/>
        <p:txBody>
          <a:bodyPr/>
          <a:lstStyle/>
          <a:p>
            <a:r>
              <a:rPr lang="en-US" dirty="0"/>
              <a:t>Fact or Myth?</a:t>
            </a:r>
          </a:p>
        </p:txBody>
      </p:sp>
      <p:sp>
        <p:nvSpPr>
          <p:cNvPr id="3" name="Content Placeholder 2">
            <a:extLst>
              <a:ext uri="{FF2B5EF4-FFF2-40B4-BE49-F238E27FC236}">
                <a16:creationId xmlns:a16="http://schemas.microsoft.com/office/drawing/2014/main" id="{B6640AF3-45B9-774A-0D41-81F83284BEAC}"/>
              </a:ext>
            </a:extLst>
          </p:cNvPr>
          <p:cNvSpPr>
            <a:spLocks noGrp="1"/>
          </p:cNvSpPr>
          <p:nvPr>
            <p:ph sz="half" idx="1"/>
          </p:nvPr>
        </p:nvSpPr>
        <p:spPr>
          <a:xfrm>
            <a:off x="701040" y="1737360"/>
            <a:ext cx="5181600" cy="4389120"/>
          </a:xfrm>
        </p:spPr>
        <p:txBody>
          <a:bodyPr anchor="ctr">
            <a:normAutofit/>
          </a:bodyPr>
          <a:lstStyle/>
          <a:p>
            <a:pPr marL="0" indent="0" algn="ctr">
              <a:buNone/>
            </a:pPr>
            <a:r>
              <a:rPr lang="en-US" sz="2400" i="1" dirty="0"/>
              <a:t>A Pre-Apprenticeship program is the same length as a Registered Apprenticeship (RA) program.</a:t>
            </a:r>
          </a:p>
        </p:txBody>
      </p:sp>
      <p:sp>
        <p:nvSpPr>
          <p:cNvPr id="4" name="Content Placeholder 3">
            <a:extLst>
              <a:ext uri="{FF2B5EF4-FFF2-40B4-BE49-F238E27FC236}">
                <a16:creationId xmlns:a16="http://schemas.microsoft.com/office/drawing/2014/main" id="{3ABC4357-5F28-9C47-42C5-9978554401CE}"/>
              </a:ext>
            </a:extLst>
          </p:cNvPr>
          <p:cNvSpPr>
            <a:spLocks noGrp="1"/>
          </p:cNvSpPr>
          <p:nvPr>
            <p:ph sz="half" idx="2"/>
          </p:nvPr>
        </p:nvSpPr>
        <p:spPr/>
        <p:txBody>
          <a:bodyPr anchor="ctr">
            <a:normAutofit/>
          </a:bodyPr>
          <a:lstStyle/>
          <a:p>
            <a:pPr marL="0" indent="0" algn="ctr">
              <a:buNone/>
            </a:pPr>
            <a:r>
              <a:rPr lang="en-US" sz="2800" b="1" dirty="0"/>
              <a:t>MYTH</a:t>
            </a:r>
          </a:p>
          <a:p>
            <a:pPr marL="0" indent="0" algn="ctr">
              <a:buNone/>
            </a:pPr>
            <a:r>
              <a:rPr lang="en-US" dirty="0"/>
              <a:t>One of the attractive benefits of pre-apprenticeship programs is that they are typically far shorter than that of Registered Apprenticeships. </a:t>
            </a:r>
          </a:p>
          <a:p>
            <a:pPr marL="0" indent="0" algn="ctr">
              <a:buNone/>
            </a:pPr>
            <a:r>
              <a:rPr lang="en-US" dirty="0"/>
              <a:t>Pre-apprenticeship programs can range from a few weeks to a few months, whereas Registered Apprenticeships typically span the course of at least one year.</a:t>
            </a:r>
          </a:p>
        </p:txBody>
      </p:sp>
    </p:spTree>
    <p:extLst>
      <p:ext uri="{BB962C8B-B14F-4D97-AF65-F5344CB8AC3E}">
        <p14:creationId xmlns:p14="http://schemas.microsoft.com/office/powerpoint/2010/main" val="1255740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490D7-359E-A771-7A54-137F082DF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7C4B86-D5B9-7F04-02C6-BC48374556B6}"/>
              </a:ext>
            </a:extLst>
          </p:cNvPr>
          <p:cNvSpPr>
            <a:spLocks noGrp="1"/>
          </p:cNvSpPr>
          <p:nvPr>
            <p:ph type="title"/>
          </p:nvPr>
        </p:nvSpPr>
        <p:spPr/>
        <p:txBody>
          <a:bodyPr/>
          <a:lstStyle/>
          <a:p>
            <a:r>
              <a:rPr lang="en-US" dirty="0"/>
              <a:t>Fact or Myth?</a:t>
            </a:r>
          </a:p>
        </p:txBody>
      </p:sp>
      <p:sp>
        <p:nvSpPr>
          <p:cNvPr id="3" name="Content Placeholder 2">
            <a:extLst>
              <a:ext uri="{FF2B5EF4-FFF2-40B4-BE49-F238E27FC236}">
                <a16:creationId xmlns:a16="http://schemas.microsoft.com/office/drawing/2014/main" id="{FF8FD708-85DF-2395-9B90-69AE7028CA5B}"/>
              </a:ext>
            </a:extLst>
          </p:cNvPr>
          <p:cNvSpPr>
            <a:spLocks noGrp="1"/>
          </p:cNvSpPr>
          <p:nvPr>
            <p:ph sz="half" idx="1"/>
          </p:nvPr>
        </p:nvSpPr>
        <p:spPr>
          <a:xfrm>
            <a:off x="701040" y="1737360"/>
            <a:ext cx="5181600" cy="4389120"/>
          </a:xfrm>
        </p:spPr>
        <p:txBody>
          <a:bodyPr anchor="ctr">
            <a:normAutofit/>
          </a:bodyPr>
          <a:lstStyle/>
          <a:p>
            <a:pPr marL="0" indent="0" algn="ctr">
              <a:buNone/>
            </a:pPr>
            <a:r>
              <a:rPr lang="en-US" sz="2400" i="1" dirty="0"/>
              <a:t>Completing a pre-apprenticeship program allows the pre-apprentice to be eligible for a Registered Apprenticeship program.</a:t>
            </a:r>
          </a:p>
        </p:txBody>
      </p:sp>
      <p:sp>
        <p:nvSpPr>
          <p:cNvPr id="4" name="Content Placeholder 3">
            <a:extLst>
              <a:ext uri="{FF2B5EF4-FFF2-40B4-BE49-F238E27FC236}">
                <a16:creationId xmlns:a16="http://schemas.microsoft.com/office/drawing/2014/main" id="{93427970-5DC3-A42F-37F4-853F6241F599}"/>
              </a:ext>
            </a:extLst>
          </p:cNvPr>
          <p:cNvSpPr>
            <a:spLocks noGrp="1"/>
          </p:cNvSpPr>
          <p:nvPr>
            <p:ph sz="half" idx="2"/>
          </p:nvPr>
        </p:nvSpPr>
        <p:spPr/>
        <p:txBody>
          <a:bodyPr anchor="ctr">
            <a:normAutofit/>
          </a:bodyPr>
          <a:lstStyle/>
          <a:p>
            <a:pPr marL="0" indent="0" algn="ctr">
              <a:buNone/>
            </a:pPr>
            <a:r>
              <a:rPr lang="en-US" sz="2800" b="1" dirty="0"/>
              <a:t>FACT</a:t>
            </a:r>
          </a:p>
          <a:p>
            <a:pPr marL="0" indent="0" algn="ctr">
              <a:buNone/>
            </a:pPr>
            <a:r>
              <a:rPr lang="en-US" dirty="0"/>
              <a:t>Pre-apprenticeship programs partner with a Registered Apprenticeship sponsor. As such, pre-apprentices have at least one RA they may apply to. In most instances, the pre-apprentice has more than one viable opportunity.</a:t>
            </a:r>
          </a:p>
        </p:txBody>
      </p:sp>
    </p:spTree>
    <p:extLst>
      <p:ext uri="{BB962C8B-B14F-4D97-AF65-F5344CB8AC3E}">
        <p14:creationId xmlns:p14="http://schemas.microsoft.com/office/powerpoint/2010/main" val="1546684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38FB7-8961-33B0-1B55-81621C4105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E930D6-E9C7-3786-E139-1B5984A59711}"/>
              </a:ext>
            </a:extLst>
          </p:cNvPr>
          <p:cNvSpPr>
            <a:spLocks noGrp="1"/>
          </p:cNvSpPr>
          <p:nvPr>
            <p:ph type="title"/>
          </p:nvPr>
        </p:nvSpPr>
        <p:spPr/>
        <p:txBody>
          <a:bodyPr/>
          <a:lstStyle/>
          <a:p>
            <a:r>
              <a:rPr lang="en-US" dirty="0"/>
              <a:t>Fact or Myth?</a:t>
            </a:r>
          </a:p>
        </p:txBody>
      </p:sp>
      <p:sp>
        <p:nvSpPr>
          <p:cNvPr id="3" name="Content Placeholder 2">
            <a:extLst>
              <a:ext uri="{FF2B5EF4-FFF2-40B4-BE49-F238E27FC236}">
                <a16:creationId xmlns:a16="http://schemas.microsoft.com/office/drawing/2014/main" id="{7E565285-D691-E34E-615F-362484F0E2D4}"/>
              </a:ext>
            </a:extLst>
          </p:cNvPr>
          <p:cNvSpPr>
            <a:spLocks noGrp="1"/>
          </p:cNvSpPr>
          <p:nvPr>
            <p:ph sz="half" idx="1"/>
          </p:nvPr>
        </p:nvSpPr>
        <p:spPr>
          <a:xfrm>
            <a:off x="701040" y="1737360"/>
            <a:ext cx="5181600" cy="4389120"/>
          </a:xfrm>
        </p:spPr>
        <p:txBody>
          <a:bodyPr anchor="ctr">
            <a:normAutofit/>
          </a:bodyPr>
          <a:lstStyle/>
          <a:p>
            <a:pPr marL="0" indent="0" algn="ctr">
              <a:buNone/>
            </a:pPr>
            <a:r>
              <a:rPr lang="en-US" sz="2400" i="1" dirty="0"/>
              <a:t>Individuals who complete a pre-apprenticeship program have a higher chance of succeeding in a Registered Apprenticeship.</a:t>
            </a:r>
          </a:p>
        </p:txBody>
      </p:sp>
      <p:sp>
        <p:nvSpPr>
          <p:cNvPr id="4" name="Content Placeholder 3">
            <a:extLst>
              <a:ext uri="{FF2B5EF4-FFF2-40B4-BE49-F238E27FC236}">
                <a16:creationId xmlns:a16="http://schemas.microsoft.com/office/drawing/2014/main" id="{EF63A44E-ED24-CC9D-80B0-12D59BACFD6D}"/>
              </a:ext>
            </a:extLst>
          </p:cNvPr>
          <p:cNvSpPr>
            <a:spLocks noGrp="1"/>
          </p:cNvSpPr>
          <p:nvPr>
            <p:ph sz="half" idx="2"/>
          </p:nvPr>
        </p:nvSpPr>
        <p:spPr/>
        <p:txBody>
          <a:bodyPr anchor="ctr">
            <a:normAutofit/>
          </a:bodyPr>
          <a:lstStyle/>
          <a:p>
            <a:pPr marL="0" indent="0" algn="ctr">
              <a:buNone/>
            </a:pPr>
            <a:r>
              <a:rPr lang="en-US" sz="2800" b="1" dirty="0"/>
              <a:t>FACT</a:t>
            </a:r>
          </a:p>
          <a:p>
            <a:pPr marL="0" indent="0" algn="ctr">
              <a:buNone/>
            </a:pPr>
            <a:r>
              <a:rPr lang="en-US" dirty="0"/>
              <a:t>Apprentices who successfully completed a pre-apprenticeship program have significantly increased rates of completion for the Registered Apprenticeship program in which they enroll.</a:t>
            </a:r>
          </a:p>
        </p:txBody>
      </p:sp>
    </p:spTree>
    <p:extLst>
      <p:ext uri="{BB962C8B-B14F-4D97-AF65-F5344CB8AC3E}">
        <p14:creationId xmlns:p14="http://schemas.microsoft.com/office/powerpoint/2010/main" val="2889902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A33AB-B153-EA8C-74D2-2941F063CA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92EC26-BED1-49E7-73EC-50429CDE8523}"/>
              </a:ext>
            </a:extLst>
          </p:cNvPr>
          <p:cNvSpPr>
            <a:spLocks noGrp="1"/>
          </p:cNvSpPr>
          <p:nvPr>
            <p:ph type="title"/>
          </p:nvPr>
        </p:nvSpPr>
        <p:spPr/>
        <p:txBody>
          <a:bodyPr/>
          <a:lstStyle/>
          <a:p>
            <a:r>
              <a:rPr lang="en-US" dirty="0"/>
              <a:t>Fact or Myth?</a:t>
            </a:r>
          </a:p>
        </p:txBody>
      </p:sp>
      <p:sp>
        <p:nvSpPr>
          <p:cNvPr id="3" name="Content Placeholder 2">
            <a:extLst>
              <a:ext uri="{FF2B5EF4-FFF2-40B4-BE49-F238E27FC236}">
                <a16:creationId xmlns:a16="http://schemas.microsoft.com/office/drawing/2014/main" id="{B1ADD9AB-7478-D109-AF48-97F1F231F3AF}"/>
              </a:ext>
            </a:extLst>
          </p:cNvPr>
          <p:cNvSpPr>
            <a:spLocks noGrp="1"/>
          </p:cNvSpPr>
          <p:nvPr>
            <p:ph sz="half" idx="1"/>
          </p:nvPr>
        </p:nvSpPr>
        <p:spPr>
          <a:xfrm>
            <a:off x="701040" y="1737360"/>
            <a:ext cx="5181600" cy="4389120"/>
          </a:xfrm>
        </p:spPr>
        <p:txBody>
          <a:bodyPr anchor="ctr">
            <a:normAutofit fontScale="92500" lnSpcReduction="10000"/>
          </a:bodyPr>
          <a:lstStyle/>
          <a:p>
            <a:pPr marL="0" indent="0" algn="ctr">
              <a:buNone/>
            </a:pPr>
            <a:r>
              <a:rPr lang="en-US" sz="2400" i="1" dirty="0"/>
              <a:t>The Registered Apprenticeship system provides an opportunity for workers seeking high-skilled, high-paying jobs and for employers seeking to build a qualified workforce. In this regard, the Registered Apprenticeship system effectively meets the needs of both employers and workers.</a:t>
            </a:r>
          </a:p>
        </p:txBody>
      </p:sp>
      <p:sp>
        <p:nvSpPr>
          <p:cNvPr id="4" name="Content Placeholder 3">
            <a:extLst>
              <a:ext uri="{FF2B5EF4-FFF2-40B4-BE49-F238E27FC236}">
                <a16:creationId xmlns:a16="http://schemas.microsoft.com/office/drawing/2014/main" id="{7BB86384-8A3E-EEBB-6587-55E45D9E970B}"/>
              </a:ext>
            </a:extLst>
          </p:cNvPr>
          <p:cNvSpPr>
            <a:spLocks noGrp="1"/>
          </p:cNvSpPr>
          <p:nvPr>
            <p:ph sz="half" idx="2"/>
          </p:nvPr>
        </p:nvSpPr>
        <p:spPr/>
        <p:txBody>
          <a:bodyPr anchor="ctr">
            <a:normAutofit fontScale="92500" lnSpcReduction="10000"/>
          </a:bodyPr>
          <a:lstStyle/>
          <a:p>
            <a:pPr marL="0" indent="0" algn="ctr">
              <a:buNone/>
            </a:pPr>
            <a:r>
              <a:rPr lang="en-US" sz="2800" b="1" dirty="0"/>
              <a:t>FACT</a:t>
            </a:r>
          </a:p>
          <a:p>
            <a:pPr marL="0" indent="0" algn="ctr">
              <a:buNone/>
            </a:pPr>
            <a:r>
              <a:rPr lang="en-US" dirty="0"/>
              <a:t>The "Earn and Learn" training model of Registered Apprenticeship provides a unique combination of structured learning with on-the-job training from an assigned mentor. Related instruction, technical training, or other certified training is provided by apprenticeship training centers, technical schools, community colleges, and/or institutions employing distance learning and computer-based learning approaches. The goal of Registered Apprenticeship is to provide workers with advanced skill sets that meet the specific needs of employers.</a:t>
            </a:r>
          </a:p>
        </p:txBody>
      </p:sp>
    </p:spTree>
    <p:extLst>
      <p:ext uri="{BB962C8B-B14F-4D97-AF65-F5344CB8AC3E}">
        <p14:creationId xmlns:p14="http://schemas.microsoft.com/office/powerpoint/2010/main" val="1648656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A7D3E-BF70-825B-3AB1-3F1EEEF274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97354A-C9B4-767A-1199-37EB2E0A06A9}"/>
              </a:ext>
            </a:extLst>
          </p:cNvPr>
          <p:cNvSpPr>
            <a:spLocks noGrp="1"/>
          </p:cNvSpPr>
          <p:nvPr>
            <p:ph type="title"/>
          </p:nvPr>
        </p:nvSpPr>
        <p:spPr/>
        <p:txBody>
          <a:bodyPr/>
          <a:lstStyle/>
          <a:p>
            <a:r>
              <a:rPr lang="en-US" dirty="0"/>
              <a:t>Fact or Myth?</a:t>
            </a:r>
          </a:p>
        </p:txBody>
      </p:sp>
      <p:sp>
        <p:nvSpPr>
          <p:cNvPr id="3" name="Content Placeholder 2">
            <a:extLst>
              <a:ext uri="{FF2B5EF4-FFF2-40B4-BE49-F238E27FC236}">
                <a16:creationId xmlns:a16="http://schemas.microsoft.com/office/drawing/2014/main" id="{25975CB3-6CA6-C100-C9CD-B98B9B03B966}"/>
              </a:ext>
            </a:extLst>
          </p:cNvPr>
          <p:cNvSpPr>
            <a:spLocks noGrp="1"/>
          </p:cNvSpPr>
          <p:nvPr>
            <p:ph sz="half" idx="1"/>
          </p:nvPr>
        </p:nvSpPr>
        <p:spPr>
          <a:xfrm>
            <a:off x="701040" y="1737360"/>
            <a:ext cx="5181600" cy="4389120"/>
          </a:xfrm>
        </p:spPr>
        <p:txBody>
          <a:bodyPr anchor="ctr">
            <a:normAutofit/>
          </a:bodyPr>
          <a:lstStyle/>
          <a:p>
            <a:pPr marL="0" indent="0" algn="ctr">
              <a:buNone/>
            </a:pPr>
            <a:r>
              <a:rPr lang="en-US" sz="2400" i="1" dirty="0"/>
              <a:t>As apprenticeships are a training opportunity, typically apprentices only begin earning a wage after a certain competence is attained.</a:t>
            </a:r>
          </a:p>
        </p:txBody>
      </p:sp>
      <p:sp>
        <p:nvSpPr>
          <p:cNvPr id="4" name="Content Placeholder 3">
            <a:extLst>
              <a:ext uri="{FF2B5EF4-FFF2-40B4-BE49-F238E27FC236}">
                <a16:creationId xmlns:a16="http://schemas.microsoft.com/office/drawing/2014/main" id="{DDAB5B3B-F644-8127-BC5F-CD71E06BF844}"/>
              </a:ext>
            </a:extLst>
          </p:cNvPr>
          <p:cNvSpPr>
            <a:spLocks noGrp="1"/>
          </p:cNvSpPr>
          <p:nvPr>
            <p:ph sz="half" idx="2"/>
          </p:nvPr>
        </p:nvSpPr>
        <p:spPr/>
        <p:txBody>
          <a:bodyPr anchor="ctr">
            <a:normAutofit/>
          </a:bodyPr>
          <a:lstStyle/>
          <a:p>
            <a:pPr marL="0" indent="0" algn="ctr">
              <a:buNone/>
            </a:pPr>
            <a:r>
              <a:rPr lang="en-US" sz="2800" b="1" dirty="0"/>
              <a:t>MYTH</a:t>
            </a:r>
          </a:p>
          <a:p>
            <a:pPr marL="0" indent="0" algn="ctr">
              <a:buNone/>
            </a:pPr>
            <a:r>
              <a:rPr lang="en-US" dirty="0"/>
              <a:t>Apprentices start working from day one with incremental wage increases as they become more proficient on the job. Apprenticeships range from one to six years, but the majority are four years in length.</a:t>
            </a:r>
          </a:p>
        </p:txBody>
      </p:sp>
    </p:spTree>
    <p:extLst>
      <p:ext uri="{BB962C8B-B14F-4D97-AF65-F5344CB8AC3E}">
        <p14:creationId xmlns:p14="http://schemas.microsoft.com/office/powerpoint/2010/main" val="2885382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00617-01CA-D633-2B3C-43C0E34EE5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0375D0-7474-9144-DCED-CECAA48E0150}"/>
              </a:ext>
            </a:extLst>
          </p:cNvPr>
          <p:cNvSpPr>
            <a:spLocks noGrp="1"/>
          </p:cNvSpPr>
          <p:nvPr>
            <p:ph type="title"/>
          </p:nvPr>
        </p:nvSpPr>
        <p:spPr/>
        <p:txBody>
          <a:bodyPr/>
          <a:lstStyle/>
          <a:p>
            <a:r>
              <a:rPr lang="en-US" dirty="0"/>
              <a:t>Fact or Myth?</a:t>
            </a:r>
          </a:p>
        </p:txBody>
      </p:sp>
      <p:sp>
        <p:nvSpPr>
          <p:cNvPr id="3" name="Content Placeholder 2">
            <a:extLst>
              <a:ext uri="{FF2B5EF4-FFF2-40B4-BE49-F238E27FC236}">
                <a16:creationId xmlns:a16="http://schemas.microsoft.com/office/drawing/2014/main" id="{02920016-44F6-0C04-C1E9-76D425ABEA5E}"/>
              </a:ext>
            </a:extLst>
          </p:cNvPr>
          <p:cNvSpPr>
            <a:spLocks noGrp="1"/>
          </p:cNvSpPr>
          <p:nvPr>
            <p:ph sz="half" idx="1"/>
          </p:nvPr>
        </p:nvSpPr>
        <p:spPr>
          <a:xfrm>
            <a:off x="701040" y="1737360"/>
            <a:ext cx="5181600" cy="4389120"/>
          </a:xfrm>
        </p:spPr>
        <p:txBody>
          <a:bodyPr anchor="ctr">
            <a:normAutofit/>
          </a:bodyPr>
          <a:lstStyle/>
          <a:p>
            <a:pPr marL="0" indent="0" algn="ctr">
              <a:buNone/>
            </a:pPr>
            <a:r>
              <a:rPr lang="en-US" sz="2400" i="1" dirty="0"/>
              <a:t>The majority of apprenticeships are two years in length.</a:t>
            </a:r>
          </a:p>
        </p:txBody>
      </p:sp>
      <p:sp>
        <p:nvSpPr>
          <p:cNvPr id="4" name="Content Placeholder 3">
            <a:extLst>
              <a:ext uri="{FF2B5EF4-FFF2-40B4-BE49-F238E27FC236}">
                <a16:creationId xmlns:a16="http://schemas.microsoft.com/office/drawing/2014/main" id="{D5405820-ADD3-E67C-551A-33493EC2A36A}"/>
              </a:ext>
            </a:extLst>
          </p:cNvPr>
          <p:cNvSpPr>
            <a:spLocks noGrp="1"/>
          </p:cNvSpPr>
          <p:nvPr>
            <p:ph sz="half" idx="2"/>
          </p:nvPr>
        </p:nvSpPr>
        <p:spPr/>
        <p:txBody>
          <a:bodyPr anchor="ctr">
            <a:normAutofit/>
          </a:bodyPr>
          <a:lstStyle/>
          <a:p>
            <a:pPr marL="0" indent="0" algn="ctr">
              <a:buNone/>
            </a:pPr>
            <a:r>
              <a:rPr lang="en-US" sz="2800" b="1" dirty="0"/>
              <a:t>MYTH</a:t>
            </a:r>
          </a:p>
          <a:p>
            <a:pPr marL="0" indent="0" algn="ctr">
              <a:buNone/>
            </a:pPr>
            <a:r>
              <a:rPr lang="en-US" dirty="0"/>
              <a:t>Apprenticeships range from one to six years, but the majority are four years in length.</a:t>
            </a:r>
          </a:p>
        </p:txBody>
      </p:sp>
    </p:spTree>
    <p:extLst>
      <p:ext uri="{BB962C8B-B14F-4D97-AF65-F5344CB8AC3E}">
        <p14:creationId xmlns:p14="http://schemas.microsoft.com/office/powerpoint/2010/main" val="2111858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44407-05ED-667A-A3B5-123DBF4F79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E5DFD4-E1FF-2A55-5BE6-43B41CBFE724}"/>
              </a:ext>
            </a:extLst>
          </p:cNvPr>
          <p:cNvSpPr>
            <a:spLocks noGrp="1"/>
          </p:cNvSpPr>
          <p:nvPr>
            <p:ph type="title"/>
          </p:nvPr>
        </p:nvSpPr>
        <p:spPr/>
        <p:txBody>
          <a:bodyPr/>
          <a:lstStyle/>
          <a:p>
            <a:r>
              <a:rPr lang="en-US" dirty="0"/>
              <a:t>Fact or Myth?</a:t>
            </a:r>
          </a:p>
        </p:txBody>
      </p:sp>
      <p:sp>
        <p:nvSpPr>
          <p:cNvPr id="3" name="Content Placeholder 2">
            <a:extLst>
              <a:ext uri="{FF2B5EF4-FFF2-40B4-BE49-F238E27FC236}">
                <a16:creationId xmlns:a16="http://schemas.microsoft.com/office/drawing/2014/main" id="{CE38FFFE-94F3-152D-7465-EAA878A5E694}"/>
              </a:ext>
            </a:extLst>
          </p:cNvPr>
          <p:cNvSpPr>
            <a:spLocks noGrp="1"/>
          </p:cNvSpPr>
          <p:nvPr>
            <p:ph sz="half" idx="1"/>
          </p:nvPr>
        </p:nvSpPr>
        <p:spPr>
          <a:xfrm>
            <a:off x="701040" y="1737360"/>
            <a:ext cx="5181600" cy="4389120"/>
          </a:xfrm>
        </p:spPr>
        <p:txBody>
          <a:bodyPr anchor="ctr">
            <a:normAutofit/>
          </a:bodyPr>
          <a:lstStyle/>
          <a:p>
            <a:pPr marL="0" indent="0" algn="ctr">
              <a:buNone/>
            </a:pPr>
            <a:r>
              <a:rPr lang="en-US" sz="2400" i="1" dirty="0"/>
              <a:t>Upon completion of a Registered Apprenticeship program, participants receive an industry-issued, state-recognized credential that certifies occupational proficiency and can provide a pathway to the middle class.</a:t>
            </a:r>
          </a:p>
        </p:txBody>
      </p:sp>
      <p:sp>
        <p:nvSpPr>
          <p:cNvPr id="4" name="Content Placeholder 3">
            <a:extLst>
              <a:ext uri="{FF2B5EF4-FFF2-40B4-BE49-F238E27FC236}">
                <a16:creationId xmlns:a16="http://schemas.microsoft.com/office/drawing/2014/main" id="{EEF842E8-DB30-CD92-2785-A5D39984D0DF}"/>
              </a:ext>
            </a:extLst>
          </p:cNvPr>
          <p:cNvSpPr>
            <a:spLocks noGrp="1"/>
          </p:cNvSpPr>
          <p:nvPr>
            <p:ph sz="half" idx="2"/>
          </p:nvPr>
        </p:nvSpPr>
        <p:spPr/>
        <p:txBody>
          <a:bodyPr anchor="ctr">
            <a:normAutofit/>
          </a:bodyPr>
          <a:lstStyle/>
          <a:p>
            <a:pPr marL="0" indent="0" algn="ctr">
              <a:buNone/>
            </a:pPr>
            <a:r>
              <a:rPr lang="en-US" sz="2800" b="1" dirty="0"/>
              <a:t>MYTH</a:t>
            </a:r>
          </a:p>
          <a:p>
            <a:pPr marL="0" indent="0" algn="ctr">
              <a:buNone/>
            </a:pPr>
            <a:r>
              <a:rPr lang="en-US" dirty="0"/>
              <a:t>The credential is </a:t>
            </a:r>
            <a:r>
              <a:rPr lang="en-US" b="1" dirty="0"/>
              <a:t>nationally</a:t>
            </a:r>
            <a:r>
              <a:rPr lang="en-US" dirty="0"/>
              <a:t> recognized and is portable. Upon finishing the training program, an apprentice earns a Completion of Registered Apprenticeship certificate, an industry-issued, nationally recognized credential that validates proficiency in an </a:t>
            </a:r>
            <a:r>
              <a:rPr lang="en-US" dirty="0" err="1"/>
              <a:t>apprenticeable</a:t>
            </a:r>
            <a:r>
              <a:rPr lang="en-US" dirty="0"/>
              <a:t> occupation. In many cases, these programs provide apprentices with the opportunity to simultaneously obtain secondary and postsecondary degrees.</a:t>
            </a:r>
          </a:p>
        </p:txBody>
      </p:sp>
    </p:spTree>
    <p:extLst>
      <p:ext uri="{BB962C8B-B14F-4D97-AF65-F5344CB8AC3E}">
        <p14:creationId xmlns:p14="http://schemas.microsoft.com/office/powerpoint/2010/main" val="316309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F62D2-4729-1F0D-0F9D-19F49B2AC7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EC8121-7F9D-4835-5C82-AB7F30705601}"/>
              </a:ext>
            </a:extLst>
          </p:cNvPr>
          <p:cNvSpPr>
            <a:spLocks noGrp="1"/>
          </p:cNvSpPr>
          <p:nvPr>
            <p:ph type="title"/>
          </p:nvPr>
        </p:nvSpPr>
        <p:spPr/>
        <p:txBody>
          <a:bodyPr/>
          <a:lstStyle/>
          <a:p>
            <a:r>
              <a:rPr lang="en-US" dirty="0"/>
              <a:t>Fact or Myth?</a:t>
            </a:r>
          </a:p>
        </p:txBody>
      </p:sp>
      <p:sp>
        <p:nvSpPr>
          <p:cNvPr id="3" name="Content Placeholder 2">
            <a:extLst>
              <a:ext uri="{FF2B5EF4-FFF2-40B4-BE49-F238E27FC236}">
                <a16:creationId xmlns:a16="http://schemas.microsoft.com/office/drawing/2014/main" id="{929046E7-F9D6-BC15-EB13-C8590DE91D82}"/>
              </a:ext>
            </a:extLst>
          </p:cNvPr>
          <p:cNvSpPr>
            <a:spLocks noGrp="1"/>
          </p:cNvSpPr>
          <p:nvPr>
            <p:ph sz="half" idx="1"/>
          </p:nvPr>
        </p:nvSpPr>
        <p:spPr>
          <a:xfrm>
            <a:off x="701040" y="1737360"/>
            <a:ext cx="5181600" cy="4389120"/>
          </a:xfrm>
        </p:spPr>
        <p:txBody>
          <a:bodyPr anchor="ctr">
            <a:normAutofit/>
          </a:bodyPr>
          <a:lstStyle/>
          <a:p>
            <a:pPr marL="0" indent="0" algn="ctr">
              <a:buNone/>
            </a:pPr>
            <a:r>
              <a:rPr lang="en-US" sz="2400" i="1" dirty="0"/>
              <a:t>Qualifications to enter a Registered Apprenticeship program are standardized and are established by the state’s apprenticeship agencies.</a:t>
            </a:r>
          </a:p>
        </p:txBody>
      </p:sp>
      <p:sp>
        <p:nvSpPr>
          <p:cNvPr id="4" name="Content Placeholder 3">
            <a:extLst>
              <a:ext uri="{FF2B5EF4-FFF2-40B4-BE49-F238E27FC236}">
                <a16:creationId xmlns:a16="http://schemas.microsoft.com/office/drawing/2014/main" id="{5A4B7C0D-7268-1E56-462E-DEBEC7843EB6}"/>
              </a:ext>
            </a:extLst>
          </p:cNvPr>
          <p:cNvSpPr>
            <a:spLocks noGrp="1"/>
          </p:cNvSpPr>
          <p:nvPr>
            <p:ph sz="half" idx="2"/>
          </p:nvPr>
        </p:nvSpPr>
        <p:spPr/>
        <p:txBody>
          <a:bodyPr anchor="ctr">
            <a:normAutofit/>
          </a:bodyPr>
          <a:lstStyle/>
          <a:p>
            <a:pPr marL="0" indent="0" algn="ctr">
              <a:buNone/>
            </a:pPr>
            <a:r>
              <a:rPr lang="en-US" sz="2800" b="1" dirty="0"/>
              <a:t>MYTH</a:t>
            </a:r>
          </a:p>
          <a:p>
            <a:pPr marL="0" indent="0" algn="ctr">
              <a:buNone/>
            </a:pPr>
            <a:r>
              <a:rPr lang="en-US" dirty="0"/>
              <a:t>Registered Apprenticeship program sponsors identify the minimum qualifications to apply into their apprenticeship program.</a:t>
            </a:r>
          </a:p>
        </p:txBody>
      </p:sp>
    </p:spTree>
    <p:extLst>
      <p:ext uri="{BB962C8B-B14F-4D97-AF65-F5344CB8AC3E}">
        <p14:creationId xmlns:p14="http://schemas.microsoft.com/office/powerpoint/2010/main" val="3191993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EED10C-2859-045E-0DFC-44F1C78D86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366FB1-CE82-8D84-4641-8A2819C54088}"/>
              </a:ext>
            </a:extLst>
          </p:cNvPr>
          <p:cNvSpPr>
            <a:spLocks noGrp="1"/>
          </p:cNvSpPr>
          <p:nvPr>
            <p:ph type="title"/>
          </p:nvPr>
        </p:nvSpPr>
        <p:spPr/>
        <p:txBody>
          <a:bodyPr/>
          <a:lstStyle/>
          <a:p>
            <a:r>
              <a:rPr lang="en-US" dirty="0"/>
              <a:t>Fact or Myth?</a:t>
            </a:r>
          </a:p>
        </p:txBody>
      </p:sp>
      <p:sp>
        <p:nvSpPr>
          <p:cNvPr id="3" name="Content Placeholder 2">
            <a:extLst>
              <a:ext uri="{FF2B5EF4-FFF2-40B4-BE49-F238E27FC236}">
                <a16:creationId xmlns:a16="http://schemas.microsoft.com/office/drawing/2014/main" id="{66EA81E0-5ACF-DA89-15FC-D4ABC98A48B6}"/>
              </a:ext>
            </a:extLst>
          </p:cNvPr>
          <p:cNvSpPr>
            <a:spLocks noGrp="1"/>
          </p:cNvSpPr>
          <p:nvPr>
            <p:ph sz="half" idx="1"/>
          </p:nvPr>
        </p:nvSpPr>
        <p:spPr>
          <a:xfrm>
            <a:off x="701040" y="1737360"/>
            <a:ext cx="5181600" cy="4389120"/>
          </a:xfrm>
        </p:spPr>
        <p:txBody>
          <a:bodyPr anchor="ctr">
            <a:normAutofit/>
          </a:bodyPr>
          <a:lstStyle/>
          <a:p>
            <a:pPr marL="0" indent="0" algn="ctr">
              <a:buNone/>
            </a:pPr>
            <a:r>
              <a:rPr lang="en-US" sz="2400" i="1" dirty="0"/>
              <a:t>Program sponsors can set minimum qualification standards, such as age, for apprentices.</a:t>
            </a:r>
          </a:p>
        </p:txBody>
      </p:sp>
      <p:sp>
        <p:nvSpPr>
          <p:cNvPr id="4" name="Content Placeholder 3">
            <a:extLst>
              <a:ext uri="{FF2B5EF4-FFF2-40B4-BE49-F238E27FC236}">
                <a16:creationId xmlns:a16="http://schemas.microsoft.com/office/drawing/2014/main" id="{62383B0A-165F-F0CA-C476-E90E798DFE79}"/>
              </a:ext>
            </a:extLst>
          </p:cNvPr>
          <p:cNvSpPr>
            <a:spLocks noGrp="1"/>
          </p:cNvSpPr>
          <p:nvPr>
            <p:ph sz="half" idx="2"/>
          </p:nvPr>
        </p:nvSpPr>
        <p:spPr/>
        <p:txBody>
          <a:bodyPr anchor="ctr">
            <a:normAutofit/>
          </a:bodyPr>
          <a:lstStyle/>
          <a:p>
            <a:pPr marL="0" indent="0" algn="ctr">
              <a:buNone/>
            </a:pPr>
            <a:r>
              <a:rPr lang="en-US" sz="2800" b="1" dirty="0"/>
              <a:t>FACT</a:t>
            </a:r>
          </a:p>
          <a:p>
            <a:pPr marL="0" indent="0" algn="ctr">
              <a:buNone/>
            </a:pPr>
            <a:r>
              <a:rPr lang="en-US" dirty="0"/>
              <a:t>16 is the minimum age requirement to become </a:t>
            </a:r>
            <a:r>
              <a:rPr lang="en-US"/>
              <a:t>an apprentice, </a:t>
            </a:r>
            <a:r>
              <a:rPr lang="en-US" dirty="0"/>
              <a:t>however the age requirement for some hazardous occupations may be 18. Program sponsors may also identify additional minimum qualifications and credentials to apply, such as level of education and the ability to physically perform the essential functions of the occupation.</a:t>
            </a:r>
          </a:p>
        </p:txBody>
      </p:sp>
    </p:spTree>
    <p:extLst>
      <p:ext uri="{BB962C8B-B14F-4D97-AF65-F5344CB8AC3E}">
        <p14:creationId xmlns:p14="http://schemas.microsoft.com/office/powerpoint/2010/main" val="886794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0F0E3CD-78B3-8045-FED1-99366D754943}"/>
              </a:ext>
            </a:extLst>
          </p:cNvPr>
          <p:cNvSpPr>
            <a:spLocks noGrp="1"/>
          </p:cNvSpPr>
          <p:nvPr>
            <p:ph type="body" idx="1"/>
          </p:nvPr>
        </p:nvSpPr>
        <p:spPr/>
        <p:txBody>
          <a:bodyPr/>
          <a:lstStyle/>
          <a:p>
            <a:r>
              <a:rPr lang="en-US" dirty="0"/>
              <a:t>Pre-Apprenticeship</a:t>
            </a:r>
          </a:p>
        </p:txBody>
      </p:sp>
      <p:sp>
        <p:nvSpPr>
          <p:cNvPr id="3" name="Content Placeholder 2">
            <a:extLst>
              <a:ext uri="{FF2B5EF4-FFF2-40B4-BE49-F238E27FC236}">
                <a16:creationId xmlns:a16="http://schemas.microsoft.com/office/drawing/2014/main" id="{22973347-DE0C-8F49-9FDD-824CBFCB9854}"/>
              </a:ext>
            </a:extLst>
          </p:cNvPr>
          <p:cNvSpPr>
            <a:spLocks noGrp="1"/>
          </p:cNvSpPr>
          <p:nvPr>
            <p:ph sz="half" idx="2"/>
          </p:nvPr>
        </p:nvSpPr>
        <p:spPr/>
        <p:txBody>
          <a:bodyPr>
            <a:normAutofit fontScale="92500" lnSpcReduction="10000"/>
          </a:bodyPr>
          <a:lstStyle/>
          <a:p>
            <a:pPr marL="0" indent="0">
              <a:buNone/>
            </a:pPr>
            <a:r>
              <a:rPr lang="en-US" dirty="0"/>
              <a:t>A program or set of strategies that is designed to prepare individuals to enter and succeed in a Registered Apprenticeship Program (RAP)</a:t>
            </a:r>
          </a:p>
          <a:p>
            <a:r>
              <a:rPr lang="en-US" dirty="0"/>
              <a:t>Training based on industry standards with a curriculum approved by RAP sponsor</a:t>
            </a:r>
          </a:p>
          <a:p>
            <a:r>
              <a:rPr lang="en-US" dirty="0"/>
              <a:t>Hands-on on training or volunteer experience</a:t>
            </a:r>
          </a:p>
          <a:p>
            <a:r>
              <a:rPr lang="en-US" dirty="0"/>
              <a:t>Increased access to work opportunities and RAPs</a:t>
            </a:r>
          </a:p>
          <a:p>
            <a:r>
              <a:rPr lang="en-US" dirty="0"/>
              <a:t>Supportive services and career coaching</a:t>
            </a:r>
          </a:p>
          <a:p>
            <a:endParaRPr lang="en-US" dirty="0"/>
          </a:p>
        </p:txBody>
      </p:sp>
      <p:sp>
        <p:nvSpPr>
          <p:cNvPr id="4" name="Text Placeholder 3">
            <a:extLst>
              <a:ext uri="{FF2B5EF4-FFF2-40B4-BE49-F238E27FC236}">
                <a16:creationId xmlns:a16="http://schemas.microsoft.com/office/drawing/2014/main" id="{B4A0E834-9305-A3EC-8A9F-3ED822559F3C}"/>
              </a:ext>
            </a:extLst>
          </p:cNvPr>
          <p:cNvSpPr>
            <a:spLocks noGrp="1"/>
          </p:cNvSpPr>
          <p:nvPr>
            <p:ph type="body" sz="quarter" idx="3"/>
          </p:nvPr>
        </p:nvSpPr>
        <p:spPr/>
        <p:txBody>
          <a:bodyPr/>
          <a:lstStyle/>
          <a:p>
            <a:r>
              <a:rPr lang="en-US" dirty="0"/>
              <a:t>Registered Apprenticeship</a:t>
            </a:r>
          </a:p>
        </p:txBody>
      </p:sp>
      <p:sp>
        <p:nvSpPr>
          <p:cNvPr id="5" name="Content Placeholder 4">
            <a:extLst>
              <a:ext uri="{FF2B5EF4-FFF2-40B4-BE49-F238E27FC236}">
                <a16:creationId xmlns:a16="http://schemas.microsoft.com/office/drawing/2014/main" id="{7457C316-F541-B0A0-3195-5C31FFF515B8}"/>
              </a:ext>
            </a:extLst>
          </p:cNvPr>
          <p:cNvSpPr>
            <a:spLocks noGrp="1"/>
          </p:cNvSpPr>
          <p:nvPr>
            <p:ph sz="quarter" idx="4"/>
          </p:nvPr>
        </p:nvSpPr>
        <p:spPr/>
        <p:txBody>
          <a:bodyPr>
            <a:normAutofit/>
          </a:bodyPr>
          <a:lstStyle/>
          <a:p>
            <a:pPr marL="0" indent="0">
              <a:buNone/>
            </a:pPr>
            <a:r>
              <a:rPr lang="en-US" dirty="0"/>
              <a:t>An industry-driven, high-quality career pathway where employers can develop and prepare their future workforce</a:t>
            </a:r>
          </a:p>
          <a:p>
            <a:r>
              <a:rPr lang="en-US" dirty="0"/>
              <a:t>Paid work experience with progressive wage increases</a:t>
            </a:r>
          </a:p>
          <a:p>
            <a:r>
              <a:rPr lang="en-US" dirty="0"/>
              <a:t>On-the-job learning and mentorship </a:t>
            </a:r>
          </a:p>
          <a:p>
            <a:r>
              <a:rPr lang="en-US" dirty="0"/>
              <a:t>Supplemental classroom education</a:t>
            </a:r>
          </a:p>
          <a:p>
            <a:r>
              <a:rPr lang="en-US" dirty="0"/>
              <a:t>Portable, nationally-recognized credential</a:t>
            </a:r>
          </a:p>
        </p:txBody>
      </p:sp>
      <p:sp>
        <p:nvSpPr>
          <p:cNvPr id="6" name="Title 5">
            <a:extLst>
              <a:ext uri="{FF2B5EF4-FFF2-40B4-BE49-F238E27FC236}">
                <a16:creationId xmlns:a16="http://schemas.microsoft.com/office/drawing/2014/main" id="{E5A697F0-70FE-553E-DDD6-231748B0EB1C}"/>
              </a:ext>
            </a:extLst>
          </p:cNvPr>
          <p:cNvSpPr>
            <a:spLocks noGrp="1"/>
          </p:cNvSpPr>
          <p:nvPr>
            <p:ph type="title"/>
          </p:nvPr>
        </p:nvSpPr>
        <p:spPr/>
        <p:txBody>
          <a:bodyPr/>
          <a:lstStyle/>
          <a:p>
            <a:r>
              <a:rPr lang="en-US" dirty="0"/>
              <a:t>Key Components</a:t>
            </a:r>
          </a:p>
        </p:txBody>
      </p:sp>
    </p:spTree>
    <p:extLst>
      <p:ext uri="{BB962C8B-B14F-4D97-AF65-F5344CB8AC3E}">
        <p14:creationId xmlns:p14="http://schemas.microsoft.com/office/powerpoint/2010/main" val="134271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3B5F8E5C-C2E5-E4CE-AB8F-5D40D8854BBE}"/>
              </a:ext>
            </a:extLst>
          </p:cNvPr>
          <p:cNvGrpSpPr/>
          <p:nvPr/>
        </p:nvGrpSpPr>
        <p:grpSpPr>
          <a:xfrm>
            <a:off x="797330" y="2529978"/>
            <a:ext cx="2443028" cy="2589610"/>
            <a:chOff x="797330" y="2529978"/>
            <a:chExt cx="2443028" cy="2589610"/>
          </a:xfrm>
        </p:grpSpPr>
        <p:sp>
          <p:nvSpPr>
            <p:cNvPr id="6" name="Freeform: Shape 5">
              <a:extLst>
                <a:ext uri="{FF2B5EF4-FFF2-40B4-BE49-F238E27FC236}">
                  <a16:creationId xmlns:a16="http://schemas.microsoft.com/office/drawing/2014/main" id="{49DCA880-8FD3-0D4B-0B2D-FEFB54F96A5F}"/>
                </a:ext>
              </a:extLst>
            </p:cNvPr>
            <p:cNvSpPr/>
            <p:nvPr/>
          </p:nvSpPr>
          <p:spPr>
            <a:xfrm>
              <a:off x="797330" y="4213225"/>
              <a:ext cx="2443028" cy="906363"/>
            </a:xfrm>
            <a:custGeom>
              <a:avLst/>
              <a:gdLst>
                <a:gd name="connsiteX0" fmla="*/ 0 w 2443028"/>
                <a:gd name="connsiteY0" fmla="*/ 0 h 906363"/>
                <a:gd name="connsiteX1" fmla="*/ 2443028 w 2443028"/>
                <a:gd name="connsiteY1" fmla="*/ 0 h 906363"/>
                <a:gd name="connsiteX2" fmla="*/ 2443028 w 2443028"/>
                <a:gd name="connsiteY2" fmla="*/ 906363 h 906363"/>
                <a:gd name="connsiteX3" fmla="*/ 0 w 2443028"/>
                <a:gd name="connsiteY3" fmla="*/ 906363 h 906363"/>
                <a:gd name="connsiteX4" fmla="*/ 0 w 2443028"/>
                <a:gd name="connsiteY4" fmla="*/ 0 h 906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028" h="906363">
                  <a:moveTo>
                    <a:pt x="0" y="0"/>
                  </a:moveTo>
                  <a:lnTo>
                    <a:pt x="2443028" y="0"/>
                  </a:lnTo>
                  <a:lnTo>
                    <a:pt x="2443028" y="906363"/>
                  </a:lnTo>
                  <a:lnTo>
                    <a:pt x="0" y="90636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Preparation for Registered Apprenticeship (RA)</a:t>
              </a:r>
            </a:p>
          </p:txBody>
        </p:sp>
        <p:sp>
          <p:nvSpPr>
            <p:cNvPr id="15" name="Rectangle 14" descr="Group success with solid fill">
              <a:extLst>
                <a:ext uri="{FF2B5EF4-FFF2-40B4-BE49-F238E27FC236}">
                  <a16:creationId xmlns:a16="http://schemas.microsoft.com/office/drawing/2014/main" id="{EE817BCA-F006-87FD-6940-D02CBE77EC92}"/>
                </a:ext>
              </a:extLst>
            </p:cNvPr>
            <p:cNvSpPr/>
            <p:nvPr/>
          </p:nvSpPr>
          <p:spPr>
            <a:xfrm>
              <a:off x="797330" y="2529978"/>
              <a:ext cx="2443028" cy="1683246"/>
            </a:xfrm>
            <a:prstGeom prst="rect">
              <a:avLst/>
            </a:prstGeom>
            <a:solidFill>
              <a:schemeClr val="bg2">
                <a:lumMod val="20000"/>
                <a:lumOff val="80000"/>
              </a:schemeClr>
            </a:solidFill>
            <a:ln w="38100">
              <a:noFill/>
            </a:ln>
          </p:spPr>
          <p:style>
            <a:lnRef idx="2">
              <a:schemeClr val="accent6"/>
            </a:lnRef>
            <a:fillRef idx="1">
              <a:schemeClr val="lt1"/>
            </a:fillRef>
            <a:effectRef idx="0">
              <a:schemeClr val="accent6"/>
            </a:effectRef>
            <a:fontRef idx="minor">
              <a:schemeClr val="dk1"/>
            </a:fontRef>
          </p:style>
          <p:txBody>
            <a:bodyPr/>
            <a:lstStyle/>
            <a:p>
              <a:endParaRPr lang="en-US" dirty="0"/>
            </a:p>
          </p:txBody>
        </p:sp>
      </p:grpSp>
      <p:sp>
        <p:nvSpPr>
          <p:cNvPr id="2" name="Title 1">
            <a:extLst>
              <a:ext uri="{FF2B5EF4-FFF2-40B4-BE49-F238E27FC236}">
                <a16:creationId xmlns:a16="http://schemas.microsoft.com/office/drawing/2014/main" id="{04AE02C8-88E7-EC9D-B002-A4162E196790}"/>
              </a:ext>
            </a:extLst>
          </p:cNvPr>
          <p:cNvSpPr>
            <a:spLocks noGrp="1"/>
          </p:cNvSpPr>
          <p:nvPr>
            <p:ph type="title"/>
          </p:nvPr>
        </p:nvSpPr>
        <p:spPr/>
        <p:txBody>
          <a:bodyPr/>
          <a:lstStyle/>
          <a:p>
            <a:r>
              <a:rPr lang="en-US" dirty="0"/>
              <a:t>Elements of a Quality Pre-Apprenticeship Program</a:t>
            </a:r>
          </a:p>
        </p:txBody>
      </p:sp>
      <p:grpSp>
        <p:nvGrpSpPr>
          <p:cNvPr id="16" name="Group 15">
            <a:extLst>
              <a:ext uri="{FF2B5EF4-FFF2-40B4-BE49-F238E27FC236}">
                <a16:creationId xmlns:a16="http://schemas.microsoft.com/office/drawing/2014/main" id="{280DF1DB-DAE6-A0AA-9073-E7508F454135}"/>
              </a:ext>
            </a:extLst>
          </p:cNvPr>
          <p:cNvGrpSpPr/>
          <p:nvPr/>
        </p:nvGrpSpPr>
        <p:grpSpPr>
          <a:xfrm>
            <a:off x="8910772" y="2529978"/>
            <a:ext cx="2443028" cy="2589610"/>
            <a:chOff x="8905636" y="2529978"/>
            <a:chExt cx="2443028" cy="2589610"/>
          </a:xfrm>
        </p:grpSpPr>
        <p:sp>
          <p:nvSpPr>
            <p:cNvPr id="11" name="Rectangle 10" descr="Group success with solid fill">
              <a:extLst>
                <a:ext uri="{FF2B5EF4-FFF2-40B4-BE49-F238E27FC236}">
                  <a16:creationId xmlns:a16="http://schemas.microsoft.com/office/drawing/2014/main" id="{9824E677-3973-F6B6-010C-1C7E06A42145}"/>
                </a:ext>
              </a:extLst>
            </p:cNvPr>
            <p:cNvSpPr/>
            <p:nvPr/>
          </p:nvSpPr>
          <p:spPr>
            <a:xfrm>
              <a:off x="8905636" y="2529978"/>
              <a:ext cx="2443028" cy="1683246"/>
            </a:xfrm>
            <a:prstGeom prst="rect">
              <a:avLst/>
            </a:prstGeom>
            <a:solidFill>
              <a:schemeClr val="bg2">
                <a:lumMod val="20000"/>
                <a:lumOff val="80000"/>
              </a:schemeClr>
            </a:solidFill>
            <a:ln w="38100">
              <a:noFill/>
            </a:ln>
          </p:spPr>
          <p:style>
            <a:lnRef idx="2">
              <a:schemeClr val="accent6"/>
            </a:lnRef>
            <a:fillRef idx="1">
              <a:schemeClr val="lt1"/>
            </a:fillRef>
            <a:effectRef idx="0">
              <a:schemeClr val="accent6"/>
            </a:effectRef>
            <a:fontRef idx="minor">
              <a:schemeClr val="dk1"/>
            </a:fontRef>
          </p:style>
          <p:txBody>
            <a:bodyPr/>
            <a:lstStyle/>
            <a:p>
              <a:endParaRPr lang="en-US"/>
            </a:p>
          </p:txBody>
        </p:sp>
        <p:sp>
          <p:nvSpPr>
            <p:cNvPr id="12" name="Freeform: Shape 11">
              <a:extLst>
                <a:ext uri="{FF2B5EF4-FFF2-40B4-BE49-F238E27FC236}">
                  <a16:creationId xmlns:a16="http://schemas.microsoft.com/office/drawing/2014/main" id="{B187EE9B-F009-838C-3E46-702C7D047653}"/>
                </a:ext>
              </a:extLst>
            </p:cNvPr>
            <p:cNvSpPr/>
            <p:nvPr/>
          </p:nvSpPr>
          <p:spPr>
            <a:xfrm>
              <a:off x="8905636" y="4213225"/>
              <a:ext cx="2443028" cy="906363"/>
            </a:xfrm>
            <a:custGeom>
              <a:avLst/>
              <a:gdLst>
                <a:gd name="connsiteX0" fmla="*/ 0 w 2443028"/>
                <a:gd name="connsiteY0" fmla="*/ 0 h 906363"/>
                <a:gd name="connsiteX1" fmla="*/ 2443028 w 2443028"/>
                <a:gd name="connsiteY1" fmla="*/ 0 h 906363"/>
                <a:gd name="connsiteX2" fmla="*/ 2443028 w 2443028"/>
                <a:gd name="connsiteY2" fmla="*/ 906363 h 906363"/>
                <a:gd name="connsiteX3" fmla="*/ 0 w 2443028"/>
                <a:gd name="connsiteY3" fmla="*/ 906363 h 906363"/>
                <a:gd name="connsiteX4" fmla="*/ 0 w 2443028"/>
                <a:gd name="connsiteY4" fmla="*/ 0 h 906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028" h="906363">
                  <a:moveTo>
                    <a:pt x="0" y="0"/>
                  </a:moveTo>
                  <a:lnTo>
                    <a:pt x="2443028" y="0"/>
                  </a:lnTo>
                  <a:lnTo>
                    <a:pt x="2443028" y="906363"/>
                  </a:lnTo>
                  <a:lnTo>
                    <a:pt x="0" y="90636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Supportive Services &amp; Mentorship</a:t>
              </a:r>
            </a:p>
          </p:txBody>
        </p:sp>
      </p:grpSp>
      <p:grpSp>
        <p:nvGrpSpPr>
          <p:cNvPr id="17" name="Group 16">
            <a:extLst>
              <a:ext uri="{FF2B5EF4-FFF2-40B4-BE49-F238E27FC236}">
                <a16:creationId xmlns:a16="http://schemas.microsoft.com/office/drawing/2014/main" id="{777E1409-1354-B7B2-C4A7-CBF2F02E4A0E}"/>
              </a:ext>
            </a:extLst>
          </p:cNvPr>
          <p:cNvGrpSpPr/>
          <p:nvPr/>
        </p:nvGrpSpPr>
        <p:grpSpPr>
          <a:xfrm>
            <a:off x="6202868" y="2529978"/>
            <a:ext cx="2443028" cy="2589610"/>
            <a:chOff x="6264205" y="2529978"/>
            <a:chExt cx="2443028" cy="2589610"/>
          </a:xfrm>
        </p:grpSpPr>
        <p:sp>
          <p:nvSpPr>
            <p:cNvPr id="10" name="Freeform: Shape 9">
              <a:extLst>
                <a:ext uri="{FF2B5EF4-FFF2-40B4-BE49-F238E27FC236}">
                  <a16:creationId xmlns:a16="http://schemas.microsoft.com/office/drawing/2014/main" id="{53A33C68-0DF7-EC6B-77A6-ED3925DBDEB0}"/>
                </a:ext>
              </a:extLst>
            </p:cNvPr>
            <p:cNvSpPr/>
            <p:nvPr/>
          </p:nvSpPr>
          <p:spPr>
            <a:xfrm>
              <a:off x="6264205" y="4213225"/>
              <a:ext cx="2443028" cy="906363"/>
            </a:xfrm>
            <a:custGeom>
              <a:avLst/>
              <a:gdLst>
                <a:gd name="connsiteX0" fmla="*/ 0 w 2443028"/>
                <a:gd name="connsiteY0" fmla="*/ 0 h 906363"/>
                <a:gd name="connsiteX1" fmla="*/ 2443028 w 2443028"/>
                <a:gd name="connsiteY1" fmla="*/ 0 h 906363"/>
                <a:gd name="connsiteX2" fmla="*/ 2443028 w 2443028"/>
                <a:gd name="connsiteY2" fmla="*/ 906363 h 906363"/>
                <a:gd name="connsiteX3" fmla="*/ 0 w 2443028"/>
                <a:gd name="connsiteY3" fmla="*/ 906363 h 906363"/>
                <a:gd name="connsiteX4" fmla="*/ 0 w 2443028"/>
                <a:gd name="connsiteY4" fmla="*/ 0 h 906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028" h="906363">
                  <a:moveTo>
                    <a:pt x="0" y="0"/>
                  </a:moveTo>
                  <a:lnTo>
                    <a:pt x="2443028" y="0"/>
                  </a:lnTo>
                  <a:lnTo>
                    <a:pt x="2443028" y="906363"/>
                  </a:lnTo>
                  <a:lnTo>
                    <a:pt x="0" y="90636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Industry Recognized Credential Opportunities</a:t>
              </a:r>
            </a:p>
          </p:txBody>
        </p:sp>
        <p:sp>
          <p:nvSpPr>
            <p:cNvPr id="13" name="Rectangle 12" descr="Group success with solid fill">
              <a:extLst>
                <a:ext uri="{FF2B5EF4-FFF2-40B4-BE49-F238E27FC236}">
                  <a16:creationId xmlns:a16="http://schemas.microsoft.com/office/drawing/2014/main" id="{35C39480-2900-F613-E2B8-52A9BD4E510C}"/>
                </a:ext>
              </a:extLst>
            </p:cNvPr>
            <p:cNvSpPr/>
            <p:nvPr/>
          </p:nvSpPr>
          <p:spPr>
            <a:xfrm>
              <a:off x="6264205" y="2529978"/>
              <a:ext cx="2443028" cy="1683246"/>
            </a:xfrm>
            <a:prstGeom prst="rect">
              <a:avLst/>
            </a:prstGeom>
            <a:solidFill>
              <a:schemeClr val="bg2">
                <a:lumMod val="20000"/>
                <a:lumOff val="80000"/>
              </a:schemeClr>
            </a:solidFill>
            <a:ln w="38100">
              <a:noFill/>
            </a:ln>
          </p:spPr>
          <p:style>
            <a:lnRef idx="2">
              <a:schemeClr val="accent6"/>
            </a:lnRef>
            <a:fillRef idx="1">
              <a:schemeClr val="lt1"/>
            </a:fillRef>
            <a:effectRef idx="0">
              <a:schemeClr val="accent6"/>
            </a:effectRef>
            <a:fontRef idx="minor">
              <a:schemeClr val="dk1"/>
            </a:fontRef>
          </p:style>
          <p:txBody>
            <a:bodyPr/>
            <a:lstStyle/>
            <a:p>
              <a:endParaRPr lang="en-US" dirty="0"/>
            </a:p>
          </p:txBody>
        </p:sp>
      </p:grpSp>
      <p:grpSp>
        <p:nvGrpSpPr>
          <p:cNvPr id="18" name="Group 17">
            <a:extLst>
              <a:ext uri="{FF2B5EF4-FFF2-40B4-BE49-F238E27FC236}">
                <a16:creationId xmlns:a16="http://schemas.microsoft.com/office/drawing/2014/main" id="{CAC91036-5445-5B93-4A03-FF05E3516A38}"/>
              </a:ext>
            </a:extLst>
          </p:cNvPr>
          <p:cNvGrpSpPr/>
          <p:nvPr/>
        </p:nvGrpSpPr>
        <p:grpSpPr>
          <a:xfrm>
            <a:off x="3500100" y="2529978"/>
            <a:ext cx="2443028" cy="2589610"/>
            <a:chOff x="3484764" y="2529978"/>
            <a:chExt cx="2443028" cy="2589610"/>
          </a:xfrm>
        </p:grpSpPr>
        <p:sp>
          <p:nvSpPr>
            <p:cNvPr id="8" name="Freeform: Shape 7">
              <a:extLst>
                <a:ext uri="{FF2B5EF4-FFF2-40B4-BE49-F238E27FC236}">
                  <a16:creationId xmlns:a16="http://schemas.microsoft.com/office/drawing/2014/main" id="{973EF0B8-A5EB-9679-76EB-0BE77198D90C}"/>
                </a:ext>
              </a:extLst>
            </p:cNvPr>
            <p:cNvSpPr/>
            <p:nvPr/>
          </p:nvSpPr>
          <p:spPr>
            <a:xfrm>
              <a:off x="3484764" y="4213225"/>
              <a:ext cx="2443028" cy="906363"/>
            </a:xfrm>
            <a:custGeom>
              <a:avLst/>
              <a:gdLst>
                <a:gd name="connsiteX0" fmla="*/ 0 w 2443028"/>
                <a:gd name="connsiteY0" fmla="*/ 0 h 906363"/>
                <a:gd name="connsiteX1" fmla="*/ 2443028 w 2443028"/>
                <a:gd name="connsiteY1" fmla="*/ 0 h 906363"/>
                <a:gd name="connsiteX2" fmla="*/ 2443028 w 2443028"/>
                <a:gd name="connsiteY2" fmla="*/ 906363 h 906363"/>
                <a:gd name="connsiteX3" fmla="*/ 0 w 2443028"/>
                <a:gd name="connsiteY3" fmla="*/ 906363 h 906363"/>
                <a:gd name="connsiteX4" fmla="*/ 0 w 2443028"/>
                <a:gd name="connsiteY4" fmla="*/ 0 h 906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028" h="906363">
                  <a:moveTo>
                    <a:pt x="0" y="0"/>
                  </a:moveTo>
                  <a:lnTo>
                    <a:pt x="2443028" y="0"/>
                  </a:lnTo>
                  <a:lnTo>
                    <a:pt x="2443028" y="906363"/>
                  </a:lnTo>
                  <a:lnTo>
                    <a:pt x="0" y="90636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Approved Training &amp; Curriculum</a:t>
              </a:r>
            </a:p>
          </p:txBody>
        </p:sp>
        <p:sp>
          <p:nvSpPr>
            <p:cNvPr id="14" name="Rectangle 13" descr="Group success with solid fill">
              <a:extLst>
                <a:ext uri="{FF2B5EF4-FFF2-40B4-BE49-F238E27FC236}">
                  <a16:creationId xmlns:a16="http://schemas.microsoft.com/office/drawing/2014/main" id="{B033760B-3ACF-23EA-38E0-B97523149651}"/>
                </a:ext>
              </a:extLst>
            </p:cNvPr>
            <p:cNvSpPr/>
            <p:nvPr/>
          </p:nvSpPr>
          <p:spPr>
            <a:xfrm>
              <a:off x="3484764" y="2529978"/>
              <a:ext cx="2443028" cy="1683246"/>
            </a:xfrm>
            <a:prstGeom prst="rect">
              <a:avLst/>
            </a:prstGeom>
            <a:solidFill>
              <a:schemeClr val="bg2">
                <a:lumMod val="20000"/>
                <a:lumOff val="80000"/>
              </a:schemeClr>
            </a:solidFill>
            <a:ln w="38100">
              <a:noFill/>
            </a:ln>
          </p:spPr>
          <p:style>
            <a:lnRef idx="2">
              <a:schemeClr val="accent6"/>
            </a:lnRef>
            <a:fillRef idx="1">
              <a:schemeClr val="lt1"/>
            </a:fillRef>
            <a:effectRef idx="0">
              <a:schemeClr val="accent6"/>
            </a:effectRef>
            <a:fontRef idx="minor">
              <a:schemeClr val="dk1"/>
            </a:fontRef>
          </p:style>
          <p:txBody>
            <a:bodyPr/>
            <a:lstStyle/>
            <a:p>
              <a:endParaRPr lang="en-US"/>
            </a:p>
          </p:txBody>
        </p:sp>
      </p:grpSp>
      <p:pic>
        <p:nvPicPr>
          <p:cNvPr id="21" name="Graphic 20" descr="Diploma with solid fill">
            <a:extLst>
              <a:ext uri="{FF2B5EF4-FFF2-40B4-BE49-F238E27FC236}">
                <a16:creationId xmlns:a16="http://schemas.microsoft.com/office/drawing/2014/main" id="{9EA59172-0F93-670F-FF9A-AF612BF5568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769799" y="2717018"/>
            <a:ext cx="1309166" cy="1309166"/>
          </a:xfrm>
          <a:prstGeom prst="rect">
            <a:avLst/>
          </a:prstGeom>
        </p:spPr>
      </p:pic>
      <p:pic>
        <p:nvPicPr>
          <p:cNvPr id="23" name="Graphic 22" descr="Classroom with solid fill">
            <a:extLst>
              <a:ext uri="{FF2B5EF4-FFF2-40B4-BE49-F238E27FC236}">
                <a16:creationId xmlns:a16="http://schemas.microsoft.com/office/drawing/2014/main" id="{C3ACCC0B-1038-0938-FAD8-07CE6E2B021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137335" y="2844721"/>
            <a:ext cx="1168558" cy="1168558"/>
          </a:xfrm>
          <a:prstGeom prst="rect">
            <a:avLst/>
          </a:prstGeom>
        </p:spPr>
      </p:pic>
      <p:pic>
        <p:nvPicPr>
          <p:cNvPr id="25" name="Graphic 24" descr="Group success with solid fill">
            <a:extLst>
              <a:ext uri="{FF2B5EF4-FFF2-40B4-BE49-F238E27FC236}">
                <a16:creationId xmlns:a16="http://schemas.microsoft.com/office/drawing/2014/main" id="{0C4EF4E7-E327-568B-4621-627DEF82992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585480" y="2882194"/>
            <a:ext cx="1097280" cy="1097280"/>
          </a:xfrm>
          <a:prstGeom prst="rect">
            <a:avLst/>
          </a:prstGeom>
        </p:spPr>
      </p:pic>
      <p:pic>
        <p:nvPicPr>
          <p:cNvPr id="27" name="Graphic 26" descr="Business Growth with solid fill">
            <a:extLst>
              <a:ext uri="{FF2B5EF4-FFF2-40B4-BE49-F238E27FC236}">
                <a16:creationId xmlns:a16="http://schemas.microsoft.com/office/drawing/2014/main" id="{FEC55A58-F4A1-5642-0143-C90C998E9C5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434890" y="2845371"/>
            <a:ext cx="1167908" cy="1167908"/>
          </a:xfrm>
          <a:prstGeom prst="rect">
            <a:avLst/>
          </a:prstGeom>
        </p:spPr>
      </p:pic>
    </p:spTree>
    <p:extLst>
      <p:ext uri="{BB962C8B-B14F-4D97-AF65-F5344CB8AC3E}">
        <p14:creationId xmlns:p14="http://schemas.microsoft.com/office/powerpoint/2010/main" val="3722508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EFB41-CDB4-652E-67D5-E03BF64900A0}"/>
              </a:ext>
            </a:extLst>
          </p:cNvPr>
          <p:cNvSpPr>
            <a:spLocks noGrp="1"/>
          </p:cNvSpPr>
          <p:nvPr>
            <p:ph type="title"/>
          </p:nvPr>
        </p:nvSpPr>
        <p:spPr/>
        <p:txBody>
          <a:bodyPr/>
          <a:lstStyle/>
          <a:p>
            <a:r>
              <a:rPr lang="en-US" dirty="0"/>
              <a:t>Employer Partner</a:t>
            </a:r>
          </a:p>
        </p:txBody>
      </p:sp>
      <p:sp>
        <p:nvSpPr>
          <p:cNvPr id="3" name="Text Placeholder 2">
            <a:extLst>
              <a:ext uri="{FF2B5EF4-FFF2-40B4-BE49-F238E27FC236}">
                <a16:creationId xmlns:a16="http://schemas.microsoft.com/office/drawing/2014/main" id="{62778649-7506-54DC-EEEE-F4C86A46282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07386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5948FD5F-2D87-3F6B-FF6F-65A0FAEDA2DD}"/>
              </a:ext>
            </a:extLst>
          </p:cNvPr>
          <p:cNvSpPr>
            <a:spLocks noGrp="1"/>
          </p:cNvSpPr>
          <p:nvPr>
            <p:ph type="pic" sz="quarter" idx="10"/>
          </p:nvPr>
        </p:nvSpPr>
        <p:spPr/>
        <p:txBody>
          <a:bodyPr/>
          <a:lstStyle/>
          <a:p>
            <a:endParaRPr lang="en-US" dirty="0"/>
          </a:p>
        </p:txBody>
      </p:sp>
      <p:sp>
        <p:nvSpPr>
          <p:cNvPr id="3" name="Title 2">
            <a:extLst>
              <a:ext uri="{FF2B5EF4-FFF2-40B4-BE49-F238E27FC236}">
                <a16:creationId xmlns:a16="http://schemas.microsoft.com/office/drawing/2014/main" id="{974FB74E-05F7-9340-9422-3FAD1599B771}"/>
              </a:ext>
            </a:extLst>
          </p:cNvPr>
          <p:cNvSpPr>
            <a:spLocks noGrp="1"/>
          </p:cNvSpPr>
          <p:nvPr>
            <p:ph type="title"/>
          </p:nvPr>
        </p:nvSpPr>
        <p:spPr/>
        <p:txBody>
          <a:bodyPr/>
          <a:lstStyle/>
          <a:p>
            <a:r>
              <a:rPr lang="en-US" dirty="0"/>
              <a:t>[Organization Name]</a:t>
            </a:r>
          </a:p>
        </p:txBody>
      </p:sp>
      <p:sp>
        <p:nvSpPr>
          <p:cNvPr id="4" name="Content Placeholder 3">
            <a:extLst>
              <a:ext uri="{FF2B5EF4-FFF2-40B4-BE49-F238E27FC236}">
                <a16:creationId xmlns:a16="http://schemas.microsoft.com/office/drawing/2014/main" id="{43AE5C89-CA29-0CED-9ED0-381E3E785B0E}"/>
              </a:ext>
            </a:extLst>
          </p:cNvPr>
          <p:cNvSpPr>
            <a:spLocks noGrp="1"/>
          </p:cNvSpPr>
          <p:nvPr>
            <p:ph sz="half" idx="1"/>
          </p:nvPr>
        </p:nvSpPr>
        <p:spPr/>
        <p:txBody>
          <a:bodyPr/>
          <a:lstStyle/>
          <a:p>
            <a:r>
              <a:rPr lang="en-US" dirty="0"/>
              <a:t>[Brief description of the mission, youth served, programs and activities]</a:t>
            </a:r>
          </a:p>
          <a:p>
            <a:r>
              <a:rPr lang="en-US" dirty="0"/>
              <a:t>Add logo or other image to the right</a:t>
            </a:r>
          </a:p>
          <a:p>
            <a:r>
              <a:rPr lang="en-US" dirty="0"/>
              <a:t>List names of key points of contact</a:t>
            </a:r>
          </a:p>
        </p:txBody>
      </p:sp>
    </p:spTree>
    <p:extLst>
      <p:ext uri="{BB962C8B-B14F-4D97-AF65-F5344CB8AC3E}">
        <p14:creationId xmlns:p14="http://schemas.microsoft.com/office/powerpoint/2010/main" val="31761948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B0BDF1-439D-3192-B169-C7A4DE9A868A}"/>
              </a:ext>
            </a:extLst>
          </p:cNvPr>
          <p:cNvSpPr>
            <a:spLocks noGrp="1"/>
          </p:cNvSpPr>
          <p:nvPr>
            <p:ph idx="1"/>
          </p:nvPr>
        </p:nvSpPr>
        <p:spPr/>
        <p:txBody>
          <a:bodyPr/>
          <a:lstStyle/>
          <a:p>
            <a:r>
              <a:rPr lang="en-US" dirty="0"/>
              <a:t>What does pre-apprenticeship mean to you?</a:t>
            </a:r>
          </a:p>
          <a:p>
            <a:r>
              <a:rPr lang="en-US" dirty="0"/>
              <a:t>How do you feel this pre-apprenticeship program will help you with the goals you’ve identified for yourself?</a:t>
            </a:r>
          </a:p>
          <a:p>
            <a:r>
              <a:rPr lang="en-US" dirty="0"/>
              <a:t>What resources do you have in place, or do you feel are critical to help you succeed in this pre-apprenticeship </a:t>
            </a:r>
            <a:r>
              <a:rPr lang="en-US"/>
              <a:t>program?</a:t>
            </a:r>
            <a:endParaRPr lang="en-US" dirty="0"/>
          </a:p>
        </p:txBody>
      </p:sp>
      <p:sp>
        <p:nvSpPr>
          <p:cNvPr id="3" name="Title 2">
            <a:extLst>
              <a:ext uri="{FF2B5EF4-FFF2-40B4-BE49-F238E27FC236}">
                <a16:creationId xmlns:a16="http://schemas.microsoft.com/office/drawing/2014/main" id="{1DA1FE5C-E7D8-FBC7-2143-49DCA3E99BA4}"/>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30999993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F2C29-1E0C-307F-6CEA-681CA074B2BE}"/>
              </a:ext>
            </a:extLst>
          </p:cNvPr>
          <p:cNvSpPr>
            <a:spLocks noGrp="1"/>
          </p:cNvSpPr>
          <p:nvPr>
            <p:ph type="title"/>
          </p:nvPr>
        </p:nvSpPr>
        <p:spPr/>
        <p:txBody>
          <a:bodyPr/>
          <a:lstStyle/>
          <a:p>
            <a:r>
              <a:rPr lang="en-US" dirty="0"/>
              <a:t>Icebreaker</a:t>
            </a:r>
          </a:p>
        </p:txBody>
      </p:sp>
      <p:sp>
        <p:nvSpPr>
          <p:cNvPr id="4" name="Text Placeholder 3">
            <a:extLst>
              <a:ext uri="{FF2B5EF4-FFF2-40B4-BE49-F238E27FC236}">
                <a16:creationId xmlns:a16="http://schemas.microsoft.com/office/drawing/2014/main" id="{5D815E90-3750-8DDE-10F5-758393CFB089}"/>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08511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A6185-7211-D831-EB58-7916D538ADA6}"/>
              </a:ext>
            </a:extLst>
          </p:cNvPr>
          <p:cNvSpPr>
            <a:spLocks noGrp="1"/>
          </p:cNvSpPr>
          <p:nvPr>
            <p:ph type="title"/>
          </p:nvPr>
        </p:nvSpPr>
        <p:spPr/>
        <p:txBody>
          <a:bodyPr/>
          <a:lstStyle/>
          <a:p>
            <a:r>
              <a:rPr lang="en-US" dirty="0"/>
              <a:t>Program Overview</a:t>
            </a:r>
          </a:p>
        </p:txBody>
      </p:sp>
      <p:sp>
        <p:nvSpPr>
          <p:cNvPr id="3" name="Text Placeholder 2">
            <a:extLst>
              <a:ext uri="{FF2B5EF4-FFF2-40B4-BE49-F238E27FC236}">
                <a16:creationId xmlns:a16="http://schemas.microsoft.com/office/drawing/2014/main" id="{0D9D9B67-9B20-20E5-4A83-4CFA74F4888D}"/>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526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AF658E-AD95-9092-558F-E459D8CB015D}"/>
              </a:ext>
            </a:extLst>
          </p:cNvPr>
          <p:cNvSpPr>
            <a:spLocks noGrp="1"/>
          </p:cNvSpPr>
          <p:nvPr>
            <p:ph type="title"/>
          </p:nvPr>
        </p:nvSpPr>
        <p:spPr/>
        <p:txBody>
          <a:bodyPr/>
          <a:lstStyle/>
          <a:p>
            <a:r>
              <a:rPr lang="en-US" dirty="0"/>
              <a:t>Program Overview</a:t>
            </a:r>
          </a:p>
        </p:txBody>
      </p:sp>
      <p:sp>
        <p:nvSpPr>
          <p:cNvPr id="5" name="Content Placeholder 4">
            <a:extLst>
              <a:ext uri="{FF2B5EF4-FFF2-40B4-BE49-F238E27FC236}">
                <a16:creationId xmlns:a16="http://schemas.microsoft.com/office/drawing/2014/main" id="{E6F4A08D-B768-2AF0-F2AC-B908E8393CCF}"/>
              </a:ext>
            </a:extLst>
          </p:cNvPr>
          <p:cNvSpPr>
            <a:spLocks noGrp="1"/>
          </p:cNvSpPr>
          <p:nvPr>
            <p:ph idx="1"/>
          </p:nvPr>
        </p:nvSpPr>
        <p:spPr/>
        <p:txBody>
          <a:bodyPr/>
          <a:lstStyle/>
          <a:p>
            <a:endParaRPr lang="en-US" dirty="0"/>
          </a:p>
        </p:txBody>
      </p:sp>
      <p:graphicFrame>
        <p:nvGraphicFramePr>
          <p:cNvPr id="6" name="Content Placeholder 3">
            <a:extLst>
              <a:ext uri="{FF2B5EF4-FFF2-40B4-BE49-F238E27FC236}">
                <a16:creationId xmlns:a16="http://schemas.microsoft.com/office/drawing/2014/main" id="{DAA22EB5-BDD2-8B37-A944-572B05D64C88}"/>
              </a:ext>
            </a:extLst>
          </p:cNvPr>
          <p:cNvGraphicFramePr>
            <a:graphicFrameLocks/>
          </p:cNvGraphicFramePr>
          <p:nvPr>
            <p:extLst>
              <p:ext uri="{D42A27DB-BD31-4B8C-83A1-F6EECF244321}">
                <p14:modId xmlns:p14="http://schemas.microsoft.com/office/powerpoint/2010/main" val="1071412679"/>
              </p:ext>
            </p:extLst>
          </p:nvPr>
        </p:nvGraphicFramePr>
        <p:xfrm>
          <a:off x="841375" y="1646238"/>
          <a:ext cx="10515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55406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nline Media 7" title="What is a Digital Credential">
            <a:hlinkClick r:id="" action="ppaction://media"/>
            <a:extLst>
              <a:ext uri="{FF2B5EF4-FFF2-40B4-BE49-F238E27FC236}">
                <a16:creationId xmlns:a16="http://schemas.microsoft.com/office/drawing/2014/main" id="{8C78F6B4-9124-86A3-DEAB-CCF865372D9C}"/>
              </a:ext>
            </a:extLst>
          </p:cNvPr>
          <p:cNvPicPr>
            <a:picLocks noGrp="1" noRot="1" noChangeAspect="1"/>
          </p:cNvPicPr>
          <p:nvPr>
            <p:ph idx="1"/>
            <a:videoFile r:link="rId1"/>
          </p:nvPr>
        </p:nvPicPr>
        <p:blipFill>
          <a:blip r:embed="rId4"/>
          <a:stretch>
            <a:fillRect/>
          </a:stretch>
        </p:blipFill>
        <p:spPr>
          <a:xfrm>
            <a:off x="1924821" y="1578050"/>
            <a:ext cx="8342358" cy="4699920"/>
          </a:xfrm>
          <a:prstGeom prst="rect">
            <a:avLst/>
          </a:prstGeom>
          <a:ln>
            <a:solidFill>
              <a:schemeClr val="tx1"/>
            </a:solidFill>
          </a:ln>
        </p:spPr>
      </p:pic>
      <p:sp>
        <p:nvSpPr>
          <p:cNvPr id="2" name="Title 1"/>
          <p:cNvSpPr>
            <a:spLocks noGrp="1"/>
          </p:cNvSpPr>
          <p:nvPr>
            <p:ph type="title"/>
          </p:nvPr>
        </p:nvSpPr>
        <p:spPr/>
        <p:txBody>
          <a:bodyPr>
            <a:normAutofit/>
          </a:bodyPr>
          <a:lstStyle/>
          <a:p>
            <a:r>
              <a:rPr lang="en-US" sz="3733" dirty="0"/>
              <a:t>What is a digital credential?</a:t>
            </a:r>
          </a:p>
        </p:txBody>
      </p:sp>
    </p:spTree>
    <p:extLst>
      <p:ext uri="{BB962C8B-B14F-4D97-AF65-F5344CB8AC3E}">
        <p14:creationId xmlns:p14="http://schemas.microsoft.com/office/powerpoint/2010/main" val="2405257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4D8005-C818-5679-D2BD-33A86F2E4FF3}"/>
              </a:ext>
            </a:extLst>
          </p:cNvPr>
          <p:cNvSpPr>
            <a:spLocks noGrp="1"/>
          </p:cNvSpPr>
          <p:nvPr>
            <p:ph type="title"/>
          </p:nvPr>
        </p:nvSpPr>
        <p:spPr>
          <a:xfrm>
            <a:off x="838200" y="263896"/>
            <a:ext cx="9220200" cy="834283"/>
          </a:xfrm>
        </p:spPr>
        <p:txBody>
          <a:bodyPr/>
          <a:lstStyle/>
          <a:p>
            <a:r>
              <a:rPr lang="en-US" dirty="0"/>
              <a:t>Youth Development Work Digital Badge</a:t>
            </a:r>
          </a:p>
        </p:txBody>
      </p:sp>
      <p:sp>
        <p:nvSpPr>
          <p:cNvPr id="4" name="Content Placeholder 3">
            <a:extLst>
              <a:ext uri="{FF2B5EF4-FFF2-40B4-BE49-F238E27FC236}">
                <a16:creationId xmlns:a16="http://schemas.microsoft.com/office/drawing/2014/main" id="{073F58A4-3BF5-CD5D-6344-3ABC3B7F8170}"/>
              </a:ext>
            </a:extLst>
          </p:cNvPr>
          <p:cNvSpPr>
            <a:spLocks noGrp="1"/>
          </p:cNvSpPr>
          <p:nvPr>
            <p:ph sz="half" idx="1"/>
          </p:nvPr>
        </p:nvSpPr>
        <p:spPr/>
        <p:txBody>
          <a:bodyPr>
            <a:normAutofit/>
          </a:bodyPr>
          <a:lstStyle/>
          <a:p>
            <a:pPr marL="0" indent="0">
              <a:buNone/>
            </a:pPr>
            <a:r>
              <a:rPr lang="en-US" dirty="0"/>
              <a:t>Participants who complete the pre-apprenticeship are eligible to receive a Youth Development Work digital bade</a:t>
            </a:r>
          </a:p>
          <a:p>
            <a:r>
              <a:rPr lang="en-US" dirty="0"/>
              <a:t>Can be shared on digital profiles such as LinkedIn</a:t>
            </a:r>
          </a:p>
          <a:p>
            <a:r>
              <a:rPr lang="en-US" dirty="0"/>
              <a:t>Demonstrates your knowledge of foundational youth work competencies to potential employers</a:t>
            </a:r>
          </a:p>
          <a:p>
            <a:r>
              <a:rPr lang="en-US" dirty="0"/>
              <a:t>You will also receive a printed completion certificate</a:t>
            </a:r>
          </a:p>
        </p:txBody>
      </p:sp>
      <p:pic>
        <p:nvPicPr>
          <p:cNvPr id="5" name="Picture 4">
            <a:extLst>
              <a:ext uri="{FF2B5EF4-FFF2-40B4-BE49-F238E27FC236}">
                <a16:creationId xmlns:a16="http://schemas.microsoft.com/office/drawing/2014/main" id="{CAFCB816-FB14-7A96-F8E5-7512E653C936}"/>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265823" y="1887931"/>
            <a:ext cx="4087977" cy="4087977"/>
          </a:xfrm>
          <a:prstGeom prst="rect">
            <a:avLst/>
          </a:prstGeom>
        </p:spPr>
      </p:pic>
    </p:spTree>
    <p:extLst>
      <p:ext uri="{BB962C8B-B14F-4D97-AF65-F5344CB8AC3E}">
        <p14:creationId xmlns:p14="http://schemas.microsoft.com/office/powerpoint/2010/main" val="62186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850EE-CC5D-890C-C160-C0C1B2259B86}"/>
              </a:ext>
            </a:extLst>
          </p:cNvPr>
          <p:cNvSpPr>
            <a:spLocks noGrp="1"/>
          </p:cNvSpPr>
          <p:nvPr>
            <p:ph type="title"/>
          </p:nvPr>
        </p:nvSpPr>
        <p:spPr/>
        <p:txBody>
          <a:bodyPr/>
          <a:lstStyle/>
          <a:p>
            <a:r>
              <a:rPr lang="en-US" dirty="0"/>
              <a:t>Gold Standards</a:t>
            </a:r>
          </a:p>
        </p:txBody>
      </p:sp>
      <p:sp>
        <p:nvSpPr>
          <p:cNvPr id="3" name="Content Placeholder 2">
            <a:extLst>
              <a:ext uri="{FF2B5EF4-FFF2-40B4-BE49-F238E27FC236}">
                <a16:creationId xmlns:a16="http://schemas.microsoft.com/office/drawing/2014/main" id="{D0EE97CD-AAD6-EB5B-ADD5-2553087F8994}"/>
              </a:ext>
            </a:extLst>
          </p:cNvPr>
          <p:cNvSpPr>
            <a:spLocks noGrp="1"/>
          </p:cNvSpPr>
          <p:nvPr>
            <p:ph sz="half" idx="1"/>
          </p:nvPr>
        </p:nvSpPr>
        <p:spPr/>
        <p:txBody>
          <a:bodyPr>
            <a:normAutofit fontScale="92500" lnSpcReduction="20000"/>
          </a:bodyPr>
          <a:lstStyle/>
          <a:p>
            <a:pPr marL="0" indent="0">
              <a:buNone/>
            </a:pPr>
            <a:r>
              <a:rPr lang="en-US" b="1" dirty="0"/>
              <a:t>Pre-Apprentice Code of Conduct</a:t>
            </a:r>
          </a:p>
          <a:p>
            <a:pPr marL="342900" marR="0" lvl="0" indent="-342900">
              <a:spcAft>
                <a:spcPts val="1000"/>
              </a:spcAft>
              <a:buClr>
                <a:srgbClr val="D03000"/>
              </a:buClr>
              <a:buFont typeface="Symbol" panose="05050102010706020507" pitchFamily="18" charset="2"/>
              <a:buChar char=""/>
              <a:tabLst>
                <a:tab pos="228600" algn="l"/>
                <a:tab pos="457200" algn="l"/>
              </a:tabLst>
            </a:pPr>
            <a:r>
              <a:rPr lang="en-US" sz="1800" dirty="0">
                <a:effectLst/>
                <a:latin typeface="Noto Sans" panose="020B0502040504020204" pitchFamily="34" charset="0"/>
                <a:ea typeface="Arial" panose="020B0604020202020204" pitchFamily="34" charset="0"/>
                <a:cs typeface="Arial" panose="020B0604020202020204" pitchFamily="34" charset="0"/>
              </a:rPr>
              <a:t>Adhere to the pre-apprenticeship program agenda provided. </a:t>
            </a:r>
          </a:p>
          <a:p>
            <a:pPr marL="342900" marR="0" lvl="0" indent="-342900">
              <a:spcAft>
                <a:spcPts val="1000"/>
              </a:spcAft>
              <a:buClr>
                <a:srgbClr val="D03000"/>
              </a:buClr>
              <a:buFont typeface="Symbol" panose="05050102010706020507" pitchFamily="18" charset="2"/>
              <a:buChar char=""/>
              <a:tabLst>
                <a:tab pos="228600" algn="l"/>
                <a:tab pos="457200" algn="l"/>
              </a:tabLst>
            </a:pPr>
            <a:r>
              <a:rPr lang="en-US" sz="1800" dirty="0">
                <a:effectLst/>
                <a:latin typeface="Noto Sans" panose="020B0502040504020204" pitchFamily="34" charset="0"/>
                <a:ea typeface="Arial" panose="020B0604020202020204" pitchFamily="34" charset="0"/>
                <a:cs typeface="Arial" panose="020B0604020202020204" pitchFamily="34" charset="0"/>
              </a:rPr>
              <a:t>Arrive on time for all sessions and fully participate to the best of your abilities. </a:t>
            </a:r>
          </a:p>
          <a:p>
            <a:pPr marL="342900" marR="0" lvl="0" indent="-342900">
              <a:spcAft>
                <a:spcPts val="1000"/>
              </a:spcAft>
              <a:buClr>
                <a:srgbClr val="D03000"/>
              </a:buClr>
              <a:buFont typeface="Symbol" panose="05050102010706020507" pitchFamily="18" charset="2"/>
              <a:buChar char=""/>
              <a:tabLst>
                <a:tab pos="228600" algn="l"/>
                <a:tab pos="457200" algn="l"/>
              </a:tabLst>
            </a:pPr>
            <a:r>
              <a:rPr lang="en-US" sz="1800" dirty="0">
                <a:effectLst/>
                <a:latin typeface="Noto Sans" panose="020B0502040504020204" pitchFamily="34" charset="0"/>
                <a:ea typeface="Arial" panose="020B0604020202020204" pitchFamily="34" charset="0"/>
                <a:cs typeface="Arial" panose="020B0604020202020204" pitchFamily="34" charset="0"/>
              </a:rPr>
              <a:t>Follow all guidelines and instructions provided by your facilitator.</a:t>
            </a:r>
          </a:p>
          <a:p>
            <a:pPr marL="342900" marR="0" lvl="0" indent="-342900">
              <a:spcAft>
                <a:spcPts val="1000"/>
              </a:spcAft>
              <a:buClr>
                <a:srgbClr val="D03000"/>
              </a:buClr>
              <a:buFont typeface="Symbol" panose="05050102010706020507" pitchFamily="18" charset="2"/>
              <a:buChar char=""/>
              <a:tabLst>
                <a:tab pos="228600" algn="l"/>
                <a:tab pos="457200" algn="l"/>
              </a:tabLst>
            </a:pPr>
            <a:r>
              <a:rPr lang="en-US" sz="1800" dirty="0">
                <a:effectLst/>
                <a:latin typeface="Noto Sans" panose="020B0502040504020204" pitchFamily="34" charset="0"/>
                <a:ea typeface="Arial" panose="020B0604020202020204" pitchFamily="34" charset="0"/>
                <a:cs typeface="Arial" panose="020B0604020202020204" pitchFamily="34" charset="0"/>
              </a:rPr>
              <a:t>Conduct yourself in a professional manner at all times, including breaks and outings.  </a:t>
            </a:r>
          </a:p>
          <a:p>
            <a:pPr marL="342900" marR="0" lvl="0" indent="-342900">
              <a:spcAft>
                <a:spcPts val="1000"/>
              </a:spcAft>
              <a:buClr>
                <a:srgbClr val="D03000"/>
              </a:buClr>
              <a:buFont typeface="Symbol" panose="05050102010706020507" pitchFamily="18" charset="2"/>
              <a:buChar char=""/>
              <a:tabLst>
                <a:tab pos="228600" algn="l"/>
                <a:tab pos="457200" algn="l"/>
              </a:tabLst>
            </a:pPr>
            <a:r>
              <a:rPr lang="en-US" sz="1800" dirty="0">
                <a:effectLst/>
                <a:latin typeface="Noto Sans" panose="020B0502040504020204" pitchFamily="34" charset="0"/>
                <a:ea typeface="Arial" panose="020B0604020202020204" pitchFamily="34" charset="0"/>
                <a:cs typeface="Arial" panose="020B0604020202020204" pitchFamily="34" charset="0"/>
              </a:rPr>
              <a:t>Come with a positive and open mindset each day. </a:t>
            </a:r>
          </a:p>
          <a:p>
            <a:pPr marL="342900" marR="0" lvl="0" indent="-342900">
              <a:spcAft>
                <a:spcPts val="1000"/>
              </a:spcAft>
              <a:buClr>
                <a:srgbClr val="D03000"/>
              </a:buClr>
              <a:buFont typeface="Symbol" panose="05050102010706020507" pitchFamily="18" charset="2"/>
              <a:buChar char=""/>
              <a:tabLst>
                <a:tab pos="228600" algn="l"/>
                <a:tab pos="457200" algn="l"/>
              </a:tabLst>
            </a:pPr>
            <a:r>
              <a:rPr lang="en-US" sz="1800" dirty="0">
                <a:effectLst/>
                <a:latin typeface="Noto Sans" panose="020B0502040504020204" pitchFamily="34" charset="0"/>
                <a:ea typeface="Arial" panose="020B0604020202020204" pitchFamily="34" charset="0"/>
                <a:cs typeface="Arial" panose="020B0604020202020204" pitchFamily="34" charset="0"/>
              </a:rPr>
              <a:t>Cell phones, tablets, and other technology should be put away during all sessions unless otherwise instructed. </a:t>
            </a:r>
          </a:p>
          <a:p>
            <a:pPr marL="342900" marR="0" lvl="0" indent="-342900">
              <a:spcAft>
                <a:spcPts val="1000"/>
              </a:spcAft>
              <a:buClr>
                <a:srgbClr val="D03000"/>
              </a:buClr>
              <a:buFont typeface="Symbol" panose="05050102010706020507" pitchFamily="18" charset="2"/>
              <a:buChar char=""/>
              <a:tabLst>
                <a:tab pos="228600" algn="l"/>
                <a:tab pos="457200" algn="l"/>
              </a:tabLst>
            </a:pPr>
            <a:r>
              <a:rPr lang="en-US" sz="1800" dirty="0">
                <a:effectLst/>
                <a:latin typeface="Noto Sans" panose="020B0502040504020204" pitchFamily="34" charset="0"/>
                <a:ea typeface="Arial" panose="020B0604020202020204" pitchFamily="34" charset="0"/>
                <a:cs typeface="Arial" panose="020B0604020202020204" pitchFamily="34" charset="0"/>
              </a:rPr>
              <a:t>Treat all pre-apprentices with respect and positive regard. </a:t>
            </a:r>
          </a:p>
          <a:p>
            <a:pPr marL="342900" marR="0" lvl="0" indent="-342900">
              <a:spcAft>
                <a:spcPts val="1000"/>
              </a:spcAft>
              <a:buClr>
                <a:srgbClr val="D03000"/>
              </a:buClr>
              <a:buFont typeface="Symbol" panose="05050102010706020507" pitchFamily="18" charset="2"/>
              <a:buChar char=""/>
              <a:tabLst>
                <a:tab pos="228600" algn="l"/>
                <a:tab pos="457200" algn="l"/>
              </a:tabLst>
            </a:pPr>
            <a:r>
              <a:rPr lang="en-US" sz="1800" dirty="0">
                <a:effectLst/>
                <a:latin typeface="Noto Sans" panose="020B0502040504020204" pitchFamily="34" charset="0"/>
                <a:ea typeface="Arial" panose="020B0604020202020204" pitchFamily="34" charset="0"/>
                <a:cs typeface="Arial" panose="020B0604020202020204" pitchFamily="34" charset="0"/>
              </a:rPr>
              <a:t>Be open to ideas, responses, feedback, and questions without judgement. </a:t>
            </a:r>
          </a:p>
          <a:p>
            <a:pPr marL="342900" marR="0" lvl="0" indent="-342900">
              <a:spcAft>
                <a:spcPts val="1000"/>
              </a:spcAft>
              <a:buClr>
                <a:srgbClr val="D03000"/>
              </a:buClr>
              <a:buFont typeface="Symbol" panose="05050102010706020507" pitchFamily="18" charset="2"/>
              <a:buChar char=""/>
              <a:tabLst>
                <a:tab pos="228600" algn="l"/>
                <a:tab pos="457200" algn="l"/>
              </a:tabLst>
            </a:pPr>
            <a:r>
              <a:rPr lang="en-US" sz="1800" dirty="0">
                <a:effectLst/>
                <a:latin typeface="Noto Sans" panose="020B0502040504020204" pitchFamily="34" charset="0"/>
                <a:ea typeface="Arial" panose="020B0604020202020204" pitchFamily="34" charset="0"/>
                <a:cs typeface="Arial" panose="020B0604020202020204" pitchFamily="34" charset="0"/>
              </a:rPr>
              <a:t>Questions are always welcome and encouraged; ask lots of questions and encourage others to do the same. </a:t>
            </a:r>
          </a:p>
          <a:p>
            <a:pPr marL="342900" marR="0" lvl="0" indent="-342900">
              <a:spcAft>
                <a:spcPts val="1000"/>
              </a:spcAft>
              <a:buClr>
                <a:srgbClr val="D03000"/>
              </a:buClr>
              <a:buFont typeface="Symbol" panose="05050102010706020507" pitchFamily="18" charset="2"/>
              <a:buChar char=""/>
              <a:tabLst>
                <a:tab pos="228600" algn="l"/>
                <a:tab pos="457200" algn="l"/>
              </a:tabLst>
            </a:pPr>
            <a:r>
              <a:rPr lang="en-US" sz="1800" dirty="0">
                <a:effectLst/>
                <a:latin typeface="Noto Sans" panose="020B0502040504020204" pitchFamily="34" charset="0"/>
                <a:ea typeface="Arial" panose="020B0604020202020204" pitchFamily="34" charset="0"/>
                <a:cs typeface="Arial" panose="020B0604020202020204" pitchFamily="34" charset="0"/>
              </a:rPr>
              <a:t>Actively listen to your peers and remember each participant has a voice. </a:t>
            </a:r>
          </a:p>
        </p:txBody>
      </p:sp>
      <p:sp>
        <p:nvSpPr>
          <p:cNvPr id="4" name="Content Placeholder 3">
            <a:extLst>
              <a:ext uri="{FF2B5EF4-FFF2-40B4-BE49-F238E27FC236}">
                <a16:creationId xmlns:a16="http://schemas.microsoft.com/office/drawing/2014/main" id="{FF238023-031D-99F9-1509-8ECF57DACC02}"/>
              </a:ext>
            </a:extLst>
          </p:cNvPr>
          <p:cNvSpPr>
            <a:spLocks noGrp="1"/>
          </p:cNvSpPr>
          <p:nvPr>
            <p:ph sz="half" idx="2"/>
          </p:nvPr>
        </p:nvSpPr>
        <p:spPr/>
        <p:txBody>
          <a:bodyPr lIns="365760" tIns="274320" rIns="365760" bIns="274320" anchor="ctr"/>
          <a:lstStyle/>
          <a:p>
            <a:pPr algn="ctr"/>
            <a:r>
              <a:rPr lang="en-US" dirty="0"/>
              <a:t>Is there anything else that should be added to the list?</a:t>
            </a:r>
          </a:p>
        </p:txBody>
      </p:sp>
    </p:spTree>
    <p:extLst>
      <p:ext uri="{BB962C8B-B14F-4D97-AF65-F5344CB8AC3E}">
        <p14:creationId xmlns:p14="http://schemas.microsoft.com/office/powerpoint/2010/main" val="529700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C3A13-BE13-F1E9-0272-D58C607D419A}"/>
              </a:ext>
            </a:extLst>
          </p:cNvPr>
          <p:cNvSpPr>
            <a:spLocks noGrp="1"/>
          </p:cNvSpPr>
          <p:nvPr>
            <p:ph type="title"/>
          </p:nvPr>
        </p:nvSpPr>
        <p:spPr/>
        <p:txBody>
          <a:bodyPr/>
          <a:lstStyle/>
          <a:p>
            <a:r>
              <a:rPr lang="en-US" dirty="0"/>
              <a:t>What is Apprenticeship?</a:t>
            </a:r>
          </a:p>
        </p:txBody>
      </p:sp>
      <p:sp>
        <p:nvSpPr>
          <p:cNvPr id="4" name="Text Placeholder 3">
            <a:extLst>
              <a:ext uri="{FF2B5EF4-FFF2-40B4-BE49-F238E27FC236}">
                <a16:creationId xmlns:a16="http://schemas.microsoft.com/office/drawing/2014/main" id="{8BDCBDAE-DA97-9EC4-2CD5-B072BCD8497E}"/>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53355008"/>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3" ma:contentTypeDescription="Create a new document." ma:contentTypeScope="" ma:versionID="c95fe3b501023819936bde885265d9c8">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f8f471f43683ac53912db37a03832b8"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MediaLengthInSeconds xmlns="b5fce80b-0e0a-4fa4-a000-b17fcd0d177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F508D3-E455-4D10-8282-6C3DA56D5A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customXml/itemProps3.xml><?xml version="1.0" encoding="utf-8"?>
<ds:datastoreItem xmlns:ds="http://schemas.openxmlformats.org/officeDocument/2006/customXml" ds:itemID="{AC887365-C788-450F-A071-0561AED9A66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5561</TotalTime>
  <Words>1349</Words>
  <Application>Microsoft Office PowerPoint</Application>
  <PresentationFormat>Widescreen</PresentationFormat>
  <Paragraphs>131</Paragraphs>
  <Slides>23</Slides>
  <Notes>11</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Arial</vt:lpstr>
      <vt:lpstr>Calibri</vt:lpstr>
      <vt:lpstr>Noto Sans</vt:lpstr>
      <vt:lpstr>Symbol</vt:lpstr>
      <vt:lpstr>System Font Regular</vt:lpstr>
      <vt:lpstr>Wingdings</vt:lpstr>
      <vt:lpstr>Office Theme</vt:lpstr>
      <vt:lpstr>fhi-360-powerpoint-template-option-a-noto-sans-font</vt:lpstr>
      <vt:lpstr>1.1: Defining Pre-Apprenticeship</vt:lpstr>
      <vt:lpstr>PowerPoint Presentation</vt:lpstr>
      <vt:lpstr>Icebreaker</vt:lpstr>
      <vt:lpstr>Program Overview</vt:lpstr>
      <vt:lpstr>Program Overview</vt:lpstr>
      <vt:lpstr>What is a digital credential?</vt:lpstr>
      <vt:lpstr>Youth Development Work Digital Badge</vt:lpstr>
      <vt:lpstr>Gold Standards</vt:lpstr>
      <vt:lpstr>What is Apprenticeship?</vt:lpstr>
      <vt:lpstr>Fact or Myth?</vt:lpstr>
      <vt:lpstr>Fact or Myth?</vt:lpstr>
      <vt:lpstr>Fact or Myth?</vt:lpstr>
      <vt:lpstr>Fact or Myth?</vt:lpstr>
      <vt:lpstr>Fact or Myth?</vt:lpstr>
      <vt:lpstr>Fact or Myth?</vt:lpstr>
      <vt:lpstr>Fact or Myth?</vt:lpstr>
      <vt:lpstr>Fact or Myth?</vt:lpstr>
      <vt:lpstr>Fact or Myth?</vt:lpstr>
      <vt:lpstr>Key Components</vt:lpstr>
      <vt:lpstr>Elements of a Quality Pre-Apprenticeship Program</vt:lpstr>
      <vt:lpstr>Employer Partner</vt:lpstr>
      <vt:lpstr>[Organization Name]</vt:lpstr>
      <vt:lpstr>Reflection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20</cp:revision>
  <dcterms:created xsi:type="dcterms:W3CDTF">2023-03-21T16:04:53Z</dcterms:created>
  <dcterms:modified xsi:type="dcterms:W3CDTF">2026-05-18T18:46:23Z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bool>false</vt:bool>
  </property>
</Properties>
</file>